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304" r:id="rId3"/>
    <p:sldId id="362" r:id="rId4"/>
    <p:sldId id="363" r:id="rId5"/>
    <p:sldId id="364" r:id="rId6"/>
    <p:sldId id="365" r:id="rId7"/>
    <p:sldId id="366" r:id="rId8"/>
    <p:sldId id="368" r:id="rId9"/>
    <p:sldId id="367" r:id="rId10"/>
    <p:sldId id="370" r:id="rId11"/>
    <p:sldId id="339" r:id="rId12"/>
    <p:sldId id="360" r:id="rId13"/>
    <p:sldId id="361" r:id="rId14"/>
    <p:sldId id="371" r:id="rId15"/>
    <p:sldId id="342" r:id="rId16"/>
    <p:sldId id="345" r:id="rId17"/>
    <p:sldId id="353" r:id="rId18"/>
    <p:sldId id="354" r:id="rId19"/>
    <p:sldId id="372" r:id="rId20"/>
    <p:sldId id="337" r:id="rId21"/>
    <p:sldId id="373" r:id="rId22"/>
    <p:sldId id="374" r:id="rId23"/>
    <p:sldId id="36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666666"/>
    <a:srgbClr val="B512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1" autoAdjust="0"/>
    <p:restoredTop sz="77000" autoAdjust="0"/>
  </p:normalViewPr>
  <p:slideViewPr>
    <p:cSldViewPr>
      <p:cViewPr varScale="1">
        <p:scale>
          <a:sx n="83" d="100"/>
          <a:sy n="83" d="100"/>
        </p:scale>
        <p:origin x="13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3" d="100"/>
        <a:sy n="8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B7743DC-A6FE-4AF7-9966-D96D39A5C878}" type="datetimeFigureOut">
              <a:rPr lang="en-GB" smtClean="0"/>
              <a:t>11/03/2019</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60CCFB0-3BCE-4791-9A28-1F12436E8B37}" type="slidenum">
              <a:rPr lang="en-GB" smtClean="0"/>
              <a:t>‹#›</a:t>
            </a:fld>
            <a:endParaRPr lang="en-GB" dirty="0"/>
          </a:p>
        </p:txBody>
      </p:sp>
    </p:spTree>
    <p:extLst>
      <p:ext uri="{BB962C8B-B14F-4D97-AF65-F5344CB8AC3E}">
        <p14:creationId xmlns:p14="http://schemas.microsoft.com/office/powerpoint/2010/main" val="111013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02CDB6F-9360-4AC5-A1A4-B746F8B27D7E}" type="datetimeFigureOut">
              <a:rPr lang="en-GB" smtClean="0"/>
              <a:pPr/>
              <a:t>11/03/2019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EC8AF62-0413-459D-A055-9BD345497D1F}" type="slidenum">
              <a:rPr lang="en-GB" smtClean="0"/>
              <a:pPr/>
              <a:t>‹#›</a:t>
            </a:fld>
            <a:endParaRPr lang="en-GB" dirty="0"/>
          </a:p>
        </p:txBody>
      </p:sp>
    </p:spTree>
    <p:extLst>
      <p:ext uri="{BB962C8B-B14F-4D97-AF65-F5344CB8AC3E}">
        <p14:creationId xmlns:p14="http://schemas.microsoft.com/office/powerpoint/2010/main" val="377316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a:t>
            </a:fld>
            <a:endParaRPr lang="en-GB" dirty="0"/>
          </a:p>
        </p:txBody>
      </p:sp>
    </p:spTree>
    <p:extLst>
      <p:ext uri="{BB962C8B-B14F-4D97-AF65-F5344CB8AC3E}">
        <p14:creationId xmlns:p14="http://schemas.microsoft.com/office/powerpoint/2010/main" val="341408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0000"/>
              </a:solidFill>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15</a:t>
            </a:fld>
            <a:endParaRPr lang="en-GB" dirty="0"/>
          </a:p>
        </p:txBody>
      </p:sp>
    </p:spTree>
    <p:extLst>
      <p:ext uri="{BB962C8B-B14F-4D97-AF65-F5344CB8AC3E}">
        <p14:creationId xmlns:p14="http://schemas.microsoft.com/office/powerpoint/2010/main" val="4022129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i.e. individuals ability to contribute to the unit’s overall output pool</a:t>
            </a:r>
            <a:endParaRPr lang="en-GB"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16</a:t>
            </a:fld>
            <a:endParaRPr lang="en-GB" dirty="0"/>
          </a:p>
        </p:txBody>
      </p:sp>
    </p:spTree>
    <p:extLst>
      <p:ext uri="{BB962C8B-B14F-4D97-AF65-F5344CB8AC3E}">
        <p14:creationId xmlns:p14="http://schemas.microsoft.com/office/powerpoint/2010/main" val="2794507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Will need to have a process that shows how we have fairly considered which individuals</a:t>
            </a:r>
            <a:r>
              <a:rPr lang="en-GB" baseline="0" dirty="0" smtClean="0"/>
              <a:t> could have a reduction of 1 output</a:t>
            </a:r>
            <a:endParaRPr lang="en-GB"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17</a:t>
            </a:fld>
            <a:endParaRPr lang="en-GB" dirty="0"/>
          </a:p>
        </p:txBody>
      </p:sp>
    </p:spTree>
    <p:extLst>
      <p:ext uri="{BB962C8B-B14F-4D97-AF65-F5344CB8AC3E}">
        <p14:creationId xmlns:p14="http://schemas.microsoft.com/office/powerpoint/2010/main" val="3495844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OPEN RESEARCH – open access activities and support</a:t>
            </a:r>
            <a:r>
              <a:rPr lang="en-GB" b="1" baseline="0" dirty="0" smtClean="0"/>
              <a:t> </a:t>
            </a:r>
          </a:p>
          <a:p>
            <a:r>
              <a:rPr lang="en-GB" b="1" baseline="0" dirty="0" smtClean="0"/>
              <a:t>Every statement will have a common institutional text statement to repeat on each of the UOA statements.</a:t>
            </a:r>
            <a:endParaRPr lang="en-GB" b="1"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19</a:t>
            </a:fld>
            <a:endParaRPr lang="en-GB" dirty="0"/>
          </a:p>
        </p:txBody>
      </p:sp>
    </p:spTree>
    <p:extLst>
      <p:ext uri="{BB962C8B-B14F-4D97-AF65-F5344CB8AC3E}">
        <p14:creationId xmlns:p14="http://schemas.microsoft.com/office/powerpoint/2010/main" val="378821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3</a:t>
            </a:fld>
            <a:endParaRPr lang="en-GB" dirty="0"/>
          </a:p>
        </p:txBody>
      </p:sp>
    </p:spTree>
    <p:extLst>
      <p:ext uri="{BB962C8B-B14F-4D97-AF65-F5344CB8AC3E}">
        <p14:creationId xmlns:p14="http://schemas.microsoft.com/office/powerpoint/2010/main" val="117012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5</a:t>
            </a:fld>
            <a:endParaRPr lang="en-GB" dirty="0"/>
          </a:p>
        </p:txBody>
      </p:sp>
    </p:spTree>
    <p:extLst>
      <p:ext uri="{BB962C8B-B14F-4D97-AF65-F5344CB8AC3E}">
        <p14:creationId xmlns:p14="http://schemas.microsoft.com/office/powerpoint/2010/main" val="2847452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UK universities need the REF. We benefit enormously from the stable and relatively unrestricted funding that it delivers each year to our research system. And that system has been strengthened by the REF’s emphasis on the wider impacts of UK research, which are now captured in a searchable database of almost 7,000 case studies.</a:t>
            </a:r>
            <a:endParaRPr lang="en-GB"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6</a:t>
            </a:fld>
            <a:endParaRPr lang="en-GB" dirty="0"/>
          </a:p>
        </p:txBody>
      </p:sp>
    </p:spTree>
    <p:extLst>
      <p:ext uri="{BB962C8B-B14F-4D97-AF65-F5344CB8AC3E}">
        <p14:creationId xmlns:p14="http://schemas.microsoft.com/office/powerpoint/2010/main" val="140418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One of the reasons why we are looking at outputs now is that where staff can benefit from mentoring and further developmental support this can be targeted appropriately and in a timely manner. </a:t>
            </a:r>
          </a:p>
          <a:p>
            <a:endParaRPr lang="en-GB"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8</a:t>
            </a:fld>
            <a:endParaRPr lang="en-GB" dirty="0"/>
          </a:p>
        </p:txBody>
      </p:sp>
    </p:spTree>
    <p:extLst>
      <p:ext uri="{BB962C8B-B14F-4D97-AF65-F5344CB8AC3E}">
        <p14:creationId xmlns:p14="http://schemas.microsoft.com/office/powerpoint/2010/main" val="2237015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Cat A staff total pool – meeting criteria for submission;</a:t>
            </a:r>
          </a:p>
          <a:p>
            <a:r>
              <a:rPr lang="en-GB" b="1" baseline="0" dirty="0" smtClean="0"/>
              <a:t>definition of ‘independent’</a:t>
            </a:r>
            <a:r>
              <a:rPr lang="en-GB" baseline="0" dirty="0" smtClean="0"/>
              <a:t> – building on definition from 2014 but making it clearer.  </a:t>
            </a:r>
            <a:r>
              <a:rPr lang="en-GB" b="1" baseline="0" dirty="0" smtClean="0"/>
              <a:t>Panels have a list of ‘fellowships’ that could be used – although not exhaustive</a:t>
            </a:r>
            <a:endParaRPr lang="en-GB" b="1"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10</a:t>
            </a:fld>
            <a:endParaRPr lang="en-GB" dirty="0"/>
          </a:p>
        </p:txBody>
      </p:sp>
    </p:spTree>
    <p:extLst>
      <p:ext uri="{BB962C8B-B14F-4D97-AF65-F5344CB8AC3E}">
        <p14:creationId xmlns:p14="http://schemas.microsoft.com/office/powerpoint/2010/main" val="3692094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ORCID</a:t>
            </a:r>
            <a:r>
              <a:rPr lang="en-GB" baseline="0" dirty="0" smtClean="0"/>
              <a:t> ACCOUNT can be taken now – we are also inserting this into our LU CODE OF PRACTICE.  </a:t>
            </a:r>
          </a:p>
          <a:p>
            <a:r>
              <a:rPr lang="en-GB" baseline="0" dirty="0" smtClean="0"/>
              <a:t>Criteria need to be </a:t>
            </a:r>
            <a:r>
              <a:rPr lang="en-GB" b="1" baseline="0" dirty="0" smtClean="0"/>
              <a:t>OBJECTIVE, NON-DISCRIMINATORY, TRANSPARENT</a:t>
            </a:r>
          </a:p>
          <a:p>
            <a:endParaRPr lang="en-GB" b="1" baseline="0" dirty="0" smtClean="0"/>
          </a:p>
        </p:txBody>
      </p:sp>
      <p:sp>
        <p:nvSpPr>
          <p:cNvPr id="4" name="Slide Number Placeholder 3"/>
          <p:cNvSpPr>
            <a:spLocks noGrp="1"/>
          </p:cNvSpPr>
          <p:nvPr>
            <p:ph type="sldNum" sz="quarter" idx="10"/>
          </p:nvPr>
        </p:nvSpPr>
        <p:spPr/>
        <p:txBody>
          <a:bodyPr/>
          <a:lstStyle/>
          <a:p>
            <a:fld id="{0EC8AF62-0413-459D-A055-9BD345497D1F}" type="slidenum">
              <a:rPr lang="en-GB" smtClean="0"/>
              <a:pPr/>
              <a:t>11</a:t>
            </a:fld>
            <a:endParaRPr lang="en-GB" dirty="0"/>
          </a:p>
        </p:txBody>
      </p:sp>
    </p:spTree>
    <p:extLst>
      <p:ext uri="{BB962C8B-B14F-4D97-AF65-F5344CB8AC3E}">
        <p14:creationId xmlns:p14="http://schemas.microsoft.com/office/powerpoint/2010/main" val="2734631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dirty="0" smtClean="0"/>
              <a:t>Need to meet these criteria on the census date 31 July 2020</a:t>
            </a:r>
            <a:endParaRPr lang="en-GB" b="1"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12</a:t>
            </a:fld>
            <a:endParaRPr lang="en-GB" dirty="0"/>
          </a:p>
        </p:txBody>
      </p:sp>
    </p:spTree>
    <p:extLst>
      <p:ext uri="{BB962C8B-B14F-4D97-AF65-F5344CB8AC3E}">
        <p14:creationId xmlns:p14="http://schemas.microsoft.com/office/powerpoint/2010/main" val="3460558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OUTPUTS:</a:t>
            </a:r>
            <a:r>
              <a:rPr lang="en-GB" baseline="0" dirty="0" smtClean="0"/>
              <a:t> worth 60% of overall submission; former staff – MAX of 5!! </a:t>
            </a:r>
            <a:endParaRPr lang="en-GB"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14</a:t>
            </a:fld>
            <a:endParaRPr lang="en-GB" dirty="0"/>
          </a:p>
        </p:txBody>
      </p:sp>
    </p:spTree>
    <p:extLst>
      <p:ext uri="{BB962C8B-B14F-4D97-AF65-F5344CB8AC3E}">
        <p14:creationId xmlns:p14="http://schemas.microsoft.com/office/powerpoint/2010/main" val="367595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resentation titl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7: image only">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8: blank slide">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425355"/>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a:solidFill>
                  <a:srgbClr val="666666"/>
                </a:solidFill>
              </a:defRPr>
            </a:lvl4pPr>
            <a:lvl5pPr>
              <a:defRPr>
                <a:solidFill>
                  <a:srgbClr val="66666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11/03/2019</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7" name="Title 1"/>
          <p:cNvSpPr>
            <a:spLocks noGrp="1"/>
          </p:cNvSpPr>
          <p:nvPr>
            <p:ph type="ctrTitle"/>
          </p:nvPr>
        </p:nvSpPr>
        <p:spPr>
          <a:xfrm>
            <a:off x="467544" y="476672"/>
            <a:ext cx="6696744" cy="1152128"/>
          </a:xfrm>
          <a:prstGeom prst="rect">
            <a:avLst/>
          </a:prstGeom>
        </p:spPr>
        <p:txBody>
          <a:bodyPr/>
          <a:lstStyle>
            <a:lvl1pPr algn="l">
              <a:lnSpc>
                <a:spcPts val="3500"/>
              </a:lnSpc>
              <a:defRPr sz="3600">
                <a:solidFill>
                  <a:srgbClr val="D52B1E"/>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42337763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9: discussion">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11/03/2019</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9"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D52B1E"/>
                </a:solidFill>
              </a:defRPr>
            </a:lvl1pPr>
          </a:lstStyle>
          <a:p>
            <a:r>
              <a:rPr lang="en-US" smtClean="0"/>
              <a:t>Click to edit Master title style</a:t>
            </a:r>
            <a:endParaRPr lang="en-GB" dirty="0"/>
          </a:p>
        </p:txBody>
      </p:sp>
      <p:sp>
        <p:nvSpPr>
          <p:cNvPr id="10"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10370259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425355"/>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a:solidFill>
                  <a:srgbClr val="666666"/>
                </a:solidFill>
              </a:defRPr>
            </a:lvl4pPr>
            <a:lvl5pPr>
              <a:defRPr>
                <a:solidFill>
                  <a:srgbClr val="66666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11/03/2019</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7" name="Title 1"/>
          <p:cNvSpPr>
            <a:spLocks noGrp="1"/>
          </p:cNvSpPr>
          <p:nvPr>
            <p:ph type="ctrTitle"/>
          </p:nvPr>
        </p:nvSpPr>
        <p:spPr>
          <a:xfrm>
            <a:off x="467544" y="476672"/>
            <a:ext cx="6696744" cy="1152128"/>
          </a:xfrm>
          <a:prstGeom prst="rect">
            <a:avLst/>
          </a:prstGeom>
        </p:spPr>
        <p:txBody>
          <a:bodyPr/>
          <a:lstStyle>
            <a:lvl1pPr algn="l">
              <a:lnSpc>
                <a:spcPts val="3500"/>
              </a:lnSpc>
              <a:defRPr sz="3600">
                <a:solidFill>
                  <a:srgbClr val="D52B1E"/>
                </a:solidFill>
              </a:defRPr>
            </a:lvl1pPr>
          </a:lstStyle>
          <a:p>
            <a:r>
              <a:rPr lang="en-US" dirty="0"/>
              <a:t>Click to edit Master title style</a:t>
            </a:r>
            <a:endParaRPr lang="en-GB" dirty="0"/>
          </a:p>
        </p:txBody>
      </p:sp>
    </p:spTree>
    <p:extLst>
      <p:ext uri="{BB962C8B-B14F-4D97-AF65-F5344CB8AC3E}">
        <p14:creationId xmlns:p14="http://schemas.microsoft.com/office/powerpoint/2010/main" val="50145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lide 2: text only">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03448" y="1844824"/>
            <a:ext cx="8345016" cy="4752528"/>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4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3: text using bullet points">
    <p:spTree>
      <p:nvGrpSpPr>
        <p:cNvPr id="1" name=""/>
        <p:cNvGrpSpPr/>
        <p:nvPr/>
      </p:nvGrpSpPr>
      <p:grpSpPr>
        <a:xfrm>
          <a:off x="0" y="0"/>
          <a:ext cx="0" cy="0"/>
          <a:chOff x="0" y="0"/>
          <a:chExt cx="0" cy="0"/>
        </a:xfrm>
      </p:grpSpPr>
      <p:sp>
        <p:nvSpPr>
          <p:cNvPr id="8" name="Subtitle 2"/>
          <p:cNvSpPr>
            <a:spLocks noGrp="1"/>
          </p:cNvSpPr>
          <p:nvPr>
            <p:ph type="subTitle" idx="13"/>
          </p:nvPr>
        </p:nvSpPr>
        <p:spPr>
          <a:xfrm>
            <a:off x="403448" y="1844824"/>
            <a:ext cx="8345016" cy="4752528"/>
          </a:xfrm>
          <a:prstGeom prst="rect">
            <a:avLst/>
          </a:prstGeom>
        </p:spPr>
        <p:txBody>
          <a:bodyPr/>
          <a:lstStyle>
            <a:lvl1pPr marL="358775" marR="0" indent="-358775" algn="l" defTabSz="914400" rtl="0" eaLnBrk="1" fontAlgn="auto" latinLnBrk="0" hangingPunct="1">
              <a:lnSpc>
                <a:spcPct val="100000"/>
              </a:lnSpc>
              <a:spcBef>
                <a:spcPct val="20000"/>
              </a:spcBef>
              <a:spcAft>
                <a:spcPts val="0"/>
              </a:spcAft>
              <a:buClrTx/>
              <a:buSzTx/>
              <a:buFont typeface="Arial" pitchFamily="34" charset="0"/>
              <a:buChar char="•"/>
              <a:tabLst/>
              <a:defRPr sz="24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smtClean="0"/>
          </a:p>
        </p:txBody>
      </p:sp>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4: smaller text using bullet points">
    <p:spTree>
      <p:nvGrpSpPr>
        <p:cNvPr id="1" name=""/>
        <p:cNvGrpSpPr/>
        <p:nvPr/>
      </p:nvGrpSpPr>
      <p:grpSpPr>
        <a:xfrm>
          <a:off x="0" y="0"/>
          <a:ext cx="0" cy="0"/>
          <a:chOff x="0" y="0"/>
          <a:chExt cx="0" cy="0"/>
        </a:xfrm>
      </p:grpSpPr>
      <p:sp>
        <p:nvSpPr>
          <p:cNvPr id="8" name="Subtitle 2"/>
          <p:cNvSpPr>
            <a:spLocks noGrp="1"/>
          </p:cNvSpPr>
          <p:nvPr>
            <p:ph type="subTitle" idx="13"/>
          </p:nvPr>
        </p:nvSpPr>
        <p:spPr>
          <a:xfrm>
            <a:off x="403448" y="1844824"/>
            <a:ext cx="8345016" cy="4752528"/>
          </a:xfrm>
          <a:prstGeom prst="rect">
            <a:avLst/>
          </a:prstGeom>
        </p:spPr>
        <p:txBody>
          <a:bodyPr/>
          <a:lstStyle>
            <a:lvl1pPr marL="358775" marR="0" indent="-358775" algn="l" defTabSz="914400" rtl="0" eaLnBrk="1" fontAlgn="auto" latinLnBrk="0" hangingPunct="1">
              <a:lnSpc>
                <a:spcPct val="100000"/>
              </a:lnSpc>
              <a:spcBef>
                <a:spcPct val="20000"/>
              </a:spcBef>
              <a:spcAft>
                <a:spcPts val="0"/>
              </a:spcAft>
              <a:buClrTx/>
              <a:buSzTx/>
              <a:buFont typeface="Arial" pitchFamily="34" charset="0"/>
              <a:buChar char="•"/>
              <a:tabLst/>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smtClean="0"/>
          </a:p>
        </p:txBody>
      </p:sp>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5: text with bullet points &amp; 1 image">
    <p:spTree>
      <p:nvGrpSpPr>
        <p:cNvPr id="1" name=""/>
        <p:cNvGrpSpPr/>
        <p:nvPr/>
      </p:nvGrpSpPr>
      <p:grpSpPr>
        <a:xfrm>
          <a:off x="0" y="0"/>
          <a:ext cx="0" cy="0"/>
          <a:chOff x="0" y="0"/>
          <a:chExt cx="0" cy="0"/>
        </a:xfrm>
      </p:grpSpPr>
      <p:sp>
        <p:nvSpPr>
          <p:cNvPr id="9" name="Subtitle 2"/>
          <p:cNvSpPr>
            <a:spLocks noGrp="1"/>
          </p:cNvSpPr>
          <p:nvPr>
            <p:ph type="subTitle" idx="13"/>
          </p:nvPr>
        </p:nvSpPr>
        <p:spPr>
          <a:xfrm>
            <a:off x="403448" y="1844824"/>
            <a:ext cx="5392688" cy="4752528"/>
          </a:xfrm>
          <a:prstGeom prst="rect">
            <a:avLst/>
          </a:prstGeom>
        </p:spPr>
        <p:txBody>
          <a:bodyPr/>
          <a:lstStyle>
            <a:lvl1pPr marL="358775" marR="0" indent="-358775" algn="l" defTabSz="914400" rtl="0" eaLnBrk="1" fontAlgn="auto" latinLnBrk="0" hangingPunct="1">
              <a:lnSpc>
                <a:spcPct val="100000"/>
              </a:lnSpc>
              <a:spcBef>
                <a:spcPct val="20000"/>
              </a:spcBef>
              <a:spcAft>
                <a:spcPts val="0"/>
              </a:spcAft>
              <a:buClrTx/>
              <a:buSzTx/>
              <a:buFont typeface="Arial" pitchFamily="34" charset="0"/>
              <a:buChar char="•"/>
              <a:tabLst/>
              <a:defRPr sz="24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smtClean="0"/>
          </a:p>
        </p:txBody>
      </p:sp>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6: text with bullet points &amp; 2 images">
    <p:spTree>
      <p:nvGrpSpPr>
        <p:cNvPr id="1" name=""/>
        <p:cNvGrpSpPr/>
        <p:nvPr/>
      </p:nvGrpSpPr>
      <p:grpSpPr>
        <a:xfrm>
          <a:off x="0" y="0"/>
          <a:ext cx="0" cy="0"/>
          <a:chOff x="0" y="0"/>
          <a:chExt cx="0" cy="0"/>
        </a:xfrm>
      </p:grpSpPr>
      <p:sp>
        <p:nvSpPr>
          <p:cNvPr id="11" name="Subtitle 2"/>
          <p:cNvSpPr>
            <a:spLocks noGrp="1"/>
          </p:cNvSpPr>
          <p:nvPr>
            <p:ph type="subTitle" idx="13"/>
          </p:nvPr>
        </p:nvSpPr>
        <p:spPr>
          <a:xfrm>
            <a:off x="403448" y="1844824"/>
            <a:ext cx="5392688" cy="4752528"/>
          </a:xfrm>
          <a:prstGeom prst="rect">
            <a:avLst/>
          </a:prstGeom>
        </p:spPr>
        <p:txBody>
          <a:bodyPr/>
          <a:lstStyle>
            <a:lvl1pPr marL="358775" marR="0" indent="-358775" algn="l" defTabSz="914400" rtl="0" eaLnBrk="1" fontAlgn="auto" latinLnBrk="0" hangingPunct="1">
              <a:lnSpc>
                <a:spcPct val="100000"/>
              </a:lnSpc>
              <a:spcBef>
                <a:spcPct val="20000"/>
              </a:spcBef>
              <a:spcAft>
                <a:spcPts val="0"/>
              </a:spcAft>
              <a:buClrTx/>
              <a:buSzTx/>
              <a:buFont typeface="Arial" pitchFamily="34" charset="0"/>
              <a:buChar char="•"/>
              <a:tabLst/>
              <a:defRPr sz="24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smtClean="0"/>
          </a:p>
        </p:txBody>
      </p:sp>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2.jpeg"/><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1" y="1101"/>
            <a:ext cx="9143998"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7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10" cstate="print">
            <a:extLst>
              <a:ext uri="{28A0092B-C50C-407E-A947-70E740481C1C}">
                <a14:useLocalDpi xmlns:a14="http://schemas.microsoft.com/office/drawing/2010/main" val="0"/>
              </a:ext>
            </a:extLst>
          </a:blip>
          <a:stretch>
            <a:fillRect/>
          </a:stretch>
        </p:blipFill>
        <p:spPr bwMode="auto">
          <a:xfrm>
            <a:off x="1" y="3879"/>
            <a:ext cx="9143998"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0"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www.ref.ac.uk/"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s://www.ref.ac.uk/guidance/key-documen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mailto:REFCOP@Lancaster.ac.uk"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www.lancaster.ac.uk/research/support-for-researchers/research-services/" TargetMode="External"/><Relationship Id="rId2" Type="http://schemas.openxmlformats.org/officeDocument/2006/relationships/hyperlink" Target="mailto:REFCOP@Lancaster.ac.uk" TargetMode="External"/><Relationship Id="rId1" Type="http://schemas.openxmlformats.org/officeDocument/2006/relationships/slideLayout" Target="../slideLayouts/slideLayout12.xml"/><Relationship Id="rId6" Type="http://schemas.openxmlformats.org/officeDocument/2006/relationships/hyperlink" Target="https://www.ref.ac.uk/2014/" TargetMode="External"/><Relationship Id="rId5" Type="http://schemas.openxmlformats.org/officeDocument/2006/relationships/hyperlink" Target="https://www.ref.ac.uk/" TargetMode="External"/><Relationship Id="rId4" Type="http://schemas.openxmlformats.org/officeDocument/2006/relationships/hyperlink" Target="https://www.lancaster.ac.uk/research/research-services/research-information--systems/re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ref.ac.uk/"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mailto:REFCOP@Lancaster.ac.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584176"/>
          </a:xfrm>
        </p:spPr>
        <p:txBody>
          <a:bodyPr/>
          <a:lstStyle/>
          <a:p>
            <a:r>
              <a:rPr lang="en-US" dirty="0" smtClean="0"/>
              <a:t>Research Excellence Framework 2021: </a:t>
            </a:r>
            <a:br>
              <a:rPr lang="en-US" dirty="0" smtClean="0"/>
            </a:br>
            <a:r>
              <a:rPr lang="en-US" dirty="0" smtClean="0"/>
              <a:t>Open staff briefing</a:t>
            </a:r>
            <a:endParaRPr lang="en-US" dirty="0"/>
          </a:p>
        </p:txBody>
      </p:sp>
      <p:sp>
        <p:nvSpPr>
          <p:cNvPr id="3" name="Subtitle 2"/>
          <p:cNvSpPr>
            <a:spLocks noGrp="1"/>
          </p:cNvSpPr>
          <p:nvPr>
            <p:ph type="subTitle" idx="1"/>
          </p:nvPr>
        </p:nvSpPr>
        <p:spPr>
          <a:xfrm>
            <a:off x="452185" y="3717032"/>
            <a:ext cx="8208912" cy="1224136"/>
          </a:xfrm>
        </p:spPr>
        <p:txBody>
          <a:bodyPr/>
          <a:lstStyle/>
          <a:p>
            <a:r>
              <a:rPr lang="en-US" dirty="0" smtClean="0">
                <a:solidFill>
                  <a:schemeClr val="bg2">
                    <a:lumMod val="10000"/>
                  </a:schemeClr>
                </a:solidFill>
              </a:rPr>
              <a:t>Steve Decent, PVC Research &amp; Enterprise</a:t>
            </a:r>
          </a:p>
          <a:p>
            <a:r>
              <a:rPr lang="en-US" dirty="0" smtClean="0">
                <a:solidFill>
                  <a:schemeClr val="bg2">
                    <a:lumMod val="10000"/>
                  </a:schemeClr>
                </a:solidFill>
              </a:rPr>
              <a:t>Yvonne Fox, Associate Director of Research Services</a:t>
            </a:r>
          </a:p>
          <a:p>
            <a:endParaRPr lang="en-US" dirty="0" smtClean="0">
              <a:solidFill>
                <a:schemeClr val="bg2">
                  <a:lumMod val="10000"/>
                </a:schemeClr>
              </a:solidFill>
            </a:endParaRPr>
          </a:p>
          <a:p>
            <a:r>
              <a:rPr lang="en-US" dirty="0" smtClean="0">
                <a:solidFill>
                  <a:schemeClr val="bg2">
                    <a:lumMod val="10000"/>
                  </a:schemeClr>
                </a:solidFill>
              </a:rPr>
              <a:t>11 March 2019</a:t>
            </a:r>
            <a:endParaRPr lang="en-US" dirty="0" smtClean="0"/>
          </a:p>
          <a:p>
            <a:endParaRPr lang="en-US" dirty="0"/>
          </a:p>
        </p:txBody>
      </p:sp>
    </p:spTree>
    <p:extLst>
      <p:ext uri="{BB962C8B-B14F-4D97-AF65-F5344CB8AC3E}">
        <p14:creationId xmlns:p14="http://schemas.microsoft.com/office/powerpoint/2010/main" val="1255583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0986" y="1628800"/>
            <a:ext cx="8503502" cy="5040560"/>
          </a:xfrm>
        </p:spPr>
        <p:txBody>
          <a:bodyPr/>
          <a:lstStyle/>
          <a:p>
            <a:pPr marL="0" indent="0">
              <a:buNone/>
            </a:pPr>
            <a:r>
              <a:rPr lang="en-GB" b="1" dirty="0" smtClean="0"/>
              <a:t>‘Category </a:t>
            </a:r>
            <a:r>
              <a:rPr lang="en-GB" b="1" dirty="0"/>
              <a:t>A </a:t>
            </a:r>
            <a:r>
              <a:rPr lang="en-GB" b="1" dirty="0" smtClean="0"/>
              <a:t>eligible’</a:t>
            </a:r>
            <a:r>
              <a:rPr lang="en-GB" dirty="0"/>
              <a:t> </a:t>
            </a:r>
            <a:r>
              <a:rPr lang="en-GB" dirty="0" smtClean="0"/>
              <a:t>- </a:t>
            </a:r>
            <a:r>
              <a:rPr lang="en-GB" b="1" dirty="0" smtClean="0"/>
              <a:t>total </a:t>
            </a:r>
            <a:r>
              <a:rPr lang="en-GB" b="1" dirty="0"/>
              <a:t>pool</a:t>
            </a:r>
            <a:r>
              <a:rPr lang="en-GB" dirty="0"/>
              <a:t> of </a:t>
            </a:r>
            <a:r>
              <a:rPr lang="en-GB" dirty="0" smtClean="0"/>
              <a:t>staff defined as:</a:t>
            </a:r>
          </a:p>
          <a:p>
            <a:r>
              <a:rPr lang="en-GB" dirty="0"/>
              <a:t>a</a:t>
            </a:r>
            <a:r>
              <a:rPr lang="en-GB" dirty="0" smtClean="0"/>
              <a:t>cademic </a:t>
            </a:r>
            <a:r>
              <a:rPr lang="en-GB" dirty="0"/>
              <a:t>staff  on the payroll on the census date (31 July 2020), </a:t>
            </a:r>
          </a:p>
          <a:p>
            <a:r>
              <a:rPr lang="en-GB" dirty="0" smtClean="0"/>
              <a:t>Contract of 0.2 </a:t>
            </a:r>
            <a:r>
              <a:rPr lang="en-GB" dirty="0"/>
              <a:t>full-time equivalent </a:t>
            </a:r>
            <a:r>
              <a:rPr lang="en-GB" dirty="0" smtClean="0"/>
              <a:t>or </a:t>
            </a:r>
            <a:r>
              <a:rPr lang="en-GB" dirty="0"/>
              <a:t>greater, </a:t>
            </a:r>
            <a:endParaRPr lang="en-GB" dirty="0" smtClean="0"/>
          </a:p>
          <a:p>
            <a:r>
              <a:rPr lang="en-GB" dirty="0" smtClean="0"/>
              <a:t>primary function</a:t>
            </a:r>
            <a:r>
              <a:rPr lang="en-GB" dirty="0"/>
              <a:t> </a:t>
            </a:r>
            <a:r>
              <a:rPr lang="en-GB" dirty="0" smtClean="0"/>
              <a:t>- ‘</a:t>
            </a:r>
            <a:r>
              <a:rPr lang="en-GB" dirty="0"/>
              <a:t>teaching and research’ or ‘research only</a:t>
            </a:r>
            <a:r>
              <a:rPr lang="en-GB" dirty="0" smtClean="0"/>
              <a:t>’</a:t>
            </a:r>
          </a:p>
          <a:p>
            <a:r>
              <a:rPr lang="en-GB" dirty="0" smtClean="0"/>
              <a:t>substantive research connection to the unit.</a:t>
            </a:r>
          </a:p>
          <a:p>
            <a:pPr marL="0" indent="0">
              <a:buNone/>
            </a:pPr>
            <a:endParaRPr lang="en-GB" sz="1000" dirty="0" smtClean="0"/>
          </a:p>
          <a:p>
            <a:pPr marL="0" indent="0">
              <a:buNone/>
            </a:pPr>
            <a:r>
              <a:rPr lang="en-GB" dirty="0" smtClean="0"/>
              <a:t>‘</a:t>
            </a:r>
            <a:r>
              <a:rPr lang="en-GB" b="1" dirty="0"/>
              <a:t>Research only</a:t>
            </a:r>
            <a:r>
              <a:rPr lang="en-GB" dirty="0"/>
              <a:t>’ </a:t>
            </a:r>
            <a:r>
              <a:rPr lang="en-GB" dirty="0" smtClean="0"/>
              <a:t>must be independent </a:t>
            </a:r>
            <a:r>
              <a:rPr lang="en-GB" dirty="0"/>
              <a:t>researchers </a:t>
            </a:r>
            <a:r>
              <a:rPr lang="en-GB" dirty="0" smtClean="0"/>
              <a:t>(usually research fellows with their own external fellowship funding) but </a:t>
            </a:r>
            <a:r>
              <a:rPr lang="en-GB" b="1" i="1" dirty="0"/>
              <a:t>not</a:t>
            </a:r>
            <a:r>
              <a:rPr lang="en-GB" b="1" dirty="0"/>
              <a:t> research </a:t>
            </a:r>
            <a:r>
              <a:rPr lang="en-GB" b="1" dirty="0" smtClean="0"/>
              <a:t>assistants </a:t>
            </a:r>
            <a:r>
              <a:rPr lang="en-GB" dirty="0" smtClean="0"/>
              <a:t>(i.e. those employed to carry out another individual’s research).</a:t>
            </a:r>
            <a:r>
              <a:rPr lang="en-GB" b="1" dirty="0" smtClean="0"/>
              <a:t> </a:t>
            </a:r>
          </a:p>
          <a:p>
            <a:pPr marL="0" indent="0">
              <a:buNone/>
            </a:pPr>
            <a:endParaRPr lang="en-GB" sz="1000" dirty="0" smtClean="0"/>
          </a:p>
          <a:p>
            <a:pPr marL="0" indent="0">
              <a:buNone/>
            </a:pPr>
            <a:r>
              <a:rPr lang="en-GB" dirty="0" smtClean="0"/>
              <a:t>‘</a:t>
            </a:r>
            <a:r>
              <a:rPr lang="en-GB" b="1" dirty="0" smtClean="0"/>
              <a:t>Category </a:t>
            </a:r>
            <a:r>
              <a:rPr lang="en-GB" b="1" dirty="0"/>
              <a:t>A </a:t>
            </a:r>
            <a:r>
              <a:rPr lang="en-GB" b="1" dirty="0" smtClean="0"/>
              <a:t>submitted</a:t>
            </a:r>
            <a:r>
              <a:rPr lang="en-GB" dirty="0" smtClean="0"/>
              <a:t>’ - </a:t>
            </a:r>
            <a:r>
              <a:rPr lang="en-GB" b="1" dirty="0" smtClean="0"/>
              <a:t>ALL </a:t>
            </a:r>
            <a:r>
              <a:rPr lang="en-GB" dirty="0"/>
              <a:t>staff with a</a:t>
            </a:r>
            <a:r>
              <a:rPr lang="en-GB" b="1" dirty="0"/>
              <a:t> </a:t>
            </a:r>
            <a:r>
              <a:rPr lang="en-GB" b="1" i="1" dirty="0">
                <a:solidFill>
                  <a:srgbClr val="D52B1E"/>
                </a:solidFill>
              </a:rPr>
              <a:t>significant responsibility for research </a:t>
            </a:r>
            <a:r>
              <a:rPr lang="en-GB" b="1" i="1" dirty="0" smtClean="0">
                <a:solidFill>
                  <a:srgbClr val="D52B1E"/>
                </a:solidFill>
              </a:rPr>
              <a:t> </a:t>
            </a:r>
            <a:r>
              <a:rPr lang="en-GB" dirty="0" smtClean="0"/>
              <a:t>from the Category </a:t>
            </a:r>
            <a:r>
              <a:rPr lang="en-GB" dirty="0"/>
              <a:t>A eligible </a:t>
            </a:r>
            <a:r>
              <a:rPr lang="en-GB" dirty="0" smtClean="0"/>
              <a:t>pool are </a:t>
            </a:r>
            <a:r>
              <a:rPr lang="en-GB" dirty="0"/>
              <a:t>to be </a:t>
            </a:r>
            <a:r>
              <a:rPr lang="en-GB" dirty="0" smtClean="0"/>
              <a:t>submitted </a:t>
            </a:r>
            <a:endParaRPr lang="en-GB" dirty="0"/>
          </a:p>
          <a:p>
            <a:pPr marL="0" indent="0">
              <a:buNone/>
            </a:pPr>
            <a:endParaRPr lang="en-GB" dirty="0"/>
          </a:p>
        </p:txBody>
      </p:sp>
      <p:sp>
        <p:nvSpPr>
          <p:cNvPr id="3" name="Title 2"/>
          <p:cNvSpPr>
            <a:spLocks noGrp="1"/>
          </p:cNvSpPr>
          <p:nvPr>
            <p:ph type="ctrTitle"/>
          </p:nvPr>
        </p:nvSpPr>
        <p:spPr/>
        <p:txBody>
          <a:bodyPr/>
          <a:lstStyle/>
          <a:p>
            <a:r>
              <a:rPr lang="en-US" dirty="0" smtClean="0"/>
              <a:t>Staff eligibility </a:t>
            </a:r>
            <a:endParaRPr lang="en-US" dirty="0"/>
          </a:p>
        </p:txBody>
      </p:sp>
    </p:spTree>
    <p:extLst>
      <p:ext uri="{BB962C8B-B14F-4D97-AF65-F5344CB8AC3E}">
        <p14:creationId xmlns:p14="http://schemas.microsoft.com/office/powerpoint/2010/main" val="588091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19256" cy="4896544"/>
          </a:xfrm>
        </p:spPr>
        <p:txBody>
          <a:bodyPr/>
          <a:lstStyle/>
          <a:p>
            <a:pPr marL="0" lvl="0" indent="0">
              <a:buNone/>
            </a:pPr>
            <a:r>
              <a:rPr lang="en-GB" dirty="0" smtClean="0"/>
              <a:t>Staff </a:t>
            </a:r>
            <a:r>
              <a:rPr lang="en-GB" dirty="0"/>
              <a:t>e</a:t>
            </a:r>
            <a:r>
              <a:rPr lang="en-GB" dirty="0" smtClean="0"/>
              <a:t>mployed on ‘teaching </a:t>
            </a:r>
            <a:r>
              <a:rPr lang="en-GB" dirty="0"/>
              <a:t>and </a:t>
            </a:r>
            <a:r>
              <a:rPr lang="en-GB" dirty="0" smtClean="0"/>
              <a:t>research’ contracts on </a:t>
            </a:r>
            <a:r>
              <a:rPr lang="en-GB" dirty="0"/>
              <a:t>the census date</a:t>
            </a:r>
            <a:r>
              <a:rPr lang="en-GB" dirty="0" smtClean="0"/>
              <a:t>;</a:t>
            </a:r>
          </a:p>
          <a:p>
            <a:pPr lvl="0"/>
            <a:r>
              <a:rPr lang="en-GB" dirty="0" smtClean="0"/>
              <a:t>All ‘teaching and research’ staff on the census date are considered to be independent researchers and to have significant responsibility for research</a:t>
            </a:r>
          </a:p>
          <a:p>
            <a:pPr marL="0" lvl="0" indent="0">
              <a:buNone/>
            </a:pPr>
            <a:endParaRPr lang="en-GB" dirty="0"/>
          </a:p>
          <a:p>
            <a:pPr marL="0" lvl="0" indent="0">
              <a:buNone/>
            </a:pPr>
            <a:r>
              <a:rPr lang="en-GB" dirty="0" smtClean="0"/>
              <a:t>Staff employed on ‘research only’ contracts on the census date:</a:t>
            </a:r>
            <a:endParaRPr lang="en-GB" dirty="0"/>
          </a:p>
          <a:p>
            <a:pPr lvl="0"/>
            <a:r>
              <a:rPr lang="en-GB" dirty="0" smtClean="0"/>
              <a:t>Only staff identified as independent researchers (undertaking </a:t>
            </a:r>
            <a:r>
              <a:rPr lang="en-GB" dirty="0"/>
              <a:t>self-directed research rather than carrying out another individual’s research programme), actively engaged in independent research and that this is an expectation of their job role.</a:t>
            </a:r>
          </a:p>
          <a:p>
            <a:pPr marL="0" indent="0">
              <a:buNone/>
            </a:pPr>
            <a:r>
              <a:rPr lang="en-GB" dirty="0">
                <a:solidFill>
                  <a:srgbClr val="D52B1E"/>
                </a:solidFill>
              </a:rPr>
              <a:t/>
            </a:r>
            <a:br>
              <a:rPr lang="en-GB" dirty="0">
                <a:solidFill>
                  <a:srgbClr val="D52B1E"/>
                </a:solidFill>
              </a:rPr>
            </a:br>
            <a:endParaRPr lang="en-GB" dirty="0">
              <a:solidFill>
                <a:srgbClr val="D52B1E"/>
              </a:solidFill>
            </a:endParaRPr>
          </a:p>
          <a:p>
            <a:endParaRPr lang="en-GB" dirty="0"/>
          </a:p>
          <a:p>
            <a:endParaRPr lang="en-US" dirty="0"/>
          </a:p>
        </p:txBody>
      </p:sp>
      <p:sp>
        <p:nvSpPr>
          <p:cNvPr id="5" name="Title 4"/>
          <p:cNvSpPr>
            <a:spLocks noGrp="1"/>
          </p:cNvSpPr>
          <p:nvPr>
            <p:ph type="ctrTitle"/>
          </p:nvPr>
        </p:nvSpPr>
        <p:spPr>
          <a:xfrm>
            <a:off x="467544" y="404664"/>
            <a:ext cx="7488832" cy="1152128"/>
          </a:xfrm>
        </p:spPr>
        <p:txBody>
          <a:bodyPr/>
          <a:lstStyle/>
          <a:p>
            <a:r>
              <a:rPr lang="en-GB" dirty="0" smtClean="0"/>
              <a:t>Significant responsibility for </a:t>
            </a:r>
            <a:br>
              <a:rPr lang="en-GB" dirty="0" smtClean="0"/>
            </a:br>
            <a:r>
              <a:rPr lang="en-GB" dirty="0" smtClean="0"/>
              <a:t>research - Category A submitted staff</a:t>
            </a:r>
            <a:endParaRPr lang="en-GB" dirty="0"/>
          </a:p>
        </p:txBody>
      </p:sp>
    </p:spTree>
    <p:extLst>
      <p:ext uri="{BB962C8B-B14F-4D97-AF65-F5344CB8AC3E}">
        <p14:creationId xmlns:p14="http://schemas.microsoft.com/office/powerpoint/2010/main" val="1817067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00808"/>
            <a:ext cx="8712968" cy="4896544"/>
          </a:xfrm>
        </p:spPr>
        <p:txBody>
          <a:bodyPr/>
          <a:lstStyle/>
          <a:p>
            <a:pPr lvl="0"/>
            <a:r>
              <a:rPr lang="en-GB" sz="2200" dirty="0"/>
              <a:t>Employed on grade 7 or above (grade 6 roles are considered as developmental roles and staff in these roles are not yet independent researchers); </a:t>
            </a:r>
            <a:r>
              <a:rPr lang="en-GB" sz="2200" b="1" i="1" dirty="0"/>
              <a:t>and either</a:t>
            </a:r>
            <a:endParaRPr lang="en-GB" sz="2200" b="1" dirty="0"/>
          </a:p>
          <a:p>
            <a:pPr lvl="0"/>
            <a:r>
              <a:rPr lang="en-GB" sz="2200" dirty="0" smtClean="0"/>
              <a:t>Hold </a:t>
            </a:r>
            <a:r>
              <a:rPr lang="en-GB" sz="2200" dirty="0"/>
              <a:t>an independently won, competitively awarded fellowship where research independence is a requirement, and where this is an externally funded fellowship which the individual applied for and which was awarded through open competition. An illustrative, but not exhaustive, list of independent fellowships can be found </a:t>
            </a:r>
            <a:r>
              <a:rPr lang="en-GB" sz="2200" dirty="0" smtClean="0"/>
              <a:t>at </a:t>
            </a:r>
            <a:r>
              <a:rPr lang="en-GB" sz="2200" u="sng" dirty="0">
                <a:hlinkClick r:id="rId3"/>
              </a:rPr>
              <a:t>www.ref.ac.uk</a:t>
            </a:r>
            <a:r>
              <a:rPr lang="en-GB" sz="2200" dirty="0"/>
              <a:t>; </a:t>
            </a:r>
            <a:r>
              <a:rPr lang="en-GB" sz="2200" b="1" i="1" dirty="0"/>
              <a:t>or</a:t>
            </a:r>
            <a:endParaRPr lang="en-GB" sz="2200" b="1" dirty="0"/>
          </a:p>
          <a:p>
            <a:pPr lvl="0"/>
            <a:r>
              <a:rPr lang="en-GB" sz="2200" dirty="0" smtClean="0"/>
              <a:t>Principal </a:t>
            </a:r>
            <a:r>
              <a:rPr lang="en-GB" sz="2200" dirty="0"/>
              <a:t>investigator on a substantial externally funded research project(s) on the census date; </a:t>
            </a:r>
            <a:r>
              <a:rPr lang="en-GB" sz="2200" b="1" i="1" dirty="0"/>
              <a:t>or</a:t>
            </a:r>
            <a:endParaRPr lang="en-GB" sz="2200" b="1" dirty="0"/>
          </a:p>
          <a:p>
            <a:pPr lvl="0"/>
            <a:r>
              <a:rPr lang="en-GB" sz="2200" dirty="0" smtClean="0"/>
              <a:t>Named </a:t>
            </a:r>
            <a:r>
              <a:rPr lang="en-GB" sz="2200" dirty="0"/>
              <a:t>co-investigator on substantial externally funded research project(s) on the census date. This indicator of independence will only apply to researchers working within disciplinary boundaries of Main Panels C and D (as noted in the </a:t>
            </a:r>
            <a:r>
              <a:rPr lang="en-GB" sz="2200" u="sng" dirty="0">
                <a:hlinkClick r:id="rId4"/>
              </a:rPr>
              <a:t>panel criteria and working methods</a:t>
            </a:r>
            <a:r>
              <a:rPr lang="en-GB" sz="2200" dirty="0"/>
              <a:t>). </a:t>
            </a:r>
          </a:p>
          <a:p>
            <a:pPr marL="0" indent="0">
              <a:buNone/>
            </a:pPr>
            <a:r>
              <a:rPr lang="en-GB" dirty="0">
                <a:solidFill>
                  <a:srgbClr val="D52B1E"/>
                </a:solidFill>
              </a:rPr>
              <a:t/>
            </a:r>
            <a:br>
              <a:rPr lang="en-GB" dirty="0">
                <a:solidFill>
                  <a:srgbClr val="D52B1E"/>
                </a:solidFill>
              </a:rPr>
            </a:br>
            <a:endParaRPr lang="en-GB" dirty="0">
              <a:solidFill>
                <a:srgbClr val="D52B1E"/>
              </a:solidFill>
            </a:endParaRPr>
          </a:p>
          <a:p>
            <a:endParaRPr lang="en-GB" dirty="0"/>
          </a:p>
          <a:p>
            <a:endParaRPr lang="en-US" dirty="0"/>
          </a:p>
        </p:txBody>
      </p:sp>
      <p:sp>
        <p:nvSpPr>
          <p:cNvPr id="5" name="Title 4"/>
          <p:cNvSpPr>
            <a:spLocks noGrp="1"/>
          </p:cNvSpPr>
          <p:nvPr>
            <p:ph type="ctrTitle"/>
          </p:nvPr>
        </p:nvSpPr>
        <p:spPr>
          <a:xfrm>
            <a:off x="611560" y="404664"/>
            <a:ext cx="7632848" cy="1152128"/>
          </a:xfrm>
        </p:spPr>
        <p:txBody>
          <a:bodyPr/>
          <a:lstStyle/>
          <a:p>
            <a:r>
              <a:rPr lang="en-GB" dirty="0" smtClean="0"/>
              <a:t>Independent researchers criteria</a:t>
            </a:r>
            <a:br>
              <a:rPr lang="en-GB" dirty="0" smtClean="0"/>
            </a:br>
            <a:r>
              <a:rPr lang="en-GB" dirty="0" smtClean="0"/>
              <a:t>(</a:t>
            </a:r>
            <a:r>
              <a:rPr lang="en-GB" sz="3200" dirty="0" smtClean="0"/>
              <a:t>for staff on ‘research only’ contracts</a:t>
            </a:r>
            <a:r>
              <a:rPr lang="en-GB" dirty="0" smtClean="0"/>
              <a:t>)</a:t>
            </a:r>
            <a:endParaRPr lang="en-GB" dirty="0"/>
          </a:p>
        </p:txBody>
      </p:sp>
    </p:spTree>
    <p:extLst>
      <p:ext uri="{BB962C8B-B14F-4D97-AF65-F5344CB8AC3E}">
        <p14:creationId xmlns:p14="http://schemas.microsoft.com/office/powerpoint/2010/main" val="2879703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Code sets out the decision making process for determining research independence</a:t>
            </a:r>
          </a:p>
          <a:p>
            <a:r>
              <a:rPr lang="en-GB" dirty="0" smtClean="0"/>
              <a:t>‘Research only’ staff who feel they meet the criteria should contact their HoD</a:t>
            </a:r>
          </a:p>
          <a:p>
            <a:r>
              <a:rPr lang="en-GB" dirty="0" smtClean="0"/>
              <a:t>Appeals process on grounds of:</a:t>
            </a:r>
          </a:p>
          <a:p>
            <a:pPr lvl="1"/>
            <a:r>
              <a:rPr lang="en-GB" dirty="0" smtClean="0"/>
              <a:t>Perceived unfair discrimination</a:t>
            </a:r>
          </a:p>
          <a:p>
            <a:pPr lvl="1"/>
            <a:r>
              <a:rPr lang="en-GB" dirty="0" smtClean="0"/>
              <a:t>Concerns that the process has not been adhered to</a:t>
            </a:r>
          </a:p>
          <a:p>
            <a:pPr lvl="1"/>
            <a:r>
              <a:rPr lang="en-GB" dirty="0" smtClean="0"/>
              <a:t>Where previously unavailable evidence becomes known</a:t>
            </a:r>
          </a:p>
          <a:p>
            <a:r>
              <a:rPr lang="en-GB" dirty="0" smtClean="0"/>
              <a:t>Appeals Panel – membership will be independent of the decision making process</a:t>
            </a:r>
          </a:p>
          <a:p>
            <a:endParaRPr lang="en-GB" dirty="0"/>
          </a:p>
        </p:txBody>
      </p:sp>
      <p:sp>
        <p:nvSpPr>
          <p:cNvPr id="3" name="Title 2"/>
          <p:cNvSpPr>
            <a:spLocks noGrp="1"/>
          </p:cNvSpPr>
          <p:nvPr>
            <p:ph type="ctrTitle"/>
          </p:nvPr>
        </p:nvSpPr>
        <p:spPr/>
        <p:txBody>
          <a:bodyPr/>
          <a:lstStyle/>
          <a:p>
            <a:r>
              <a:rPr lang="en-GB" dirty="0" smtClean="0"/>
              <a:t>Independent research criteria</a:t>
            </a:r>
            <a:endParaRPr lang="en-GB" dirty="0"/>
          </a:p>
        </p:txBody>
      </p:sp>
    </p:spTree>
    <p:extLst>
      <p:ext uri="{BB962C8B-B14F-4D97-AF65-F5344CB8AC3E}">
        <p14:creationId xmlns:p14="http://schemas.microsoft.com/office/powerpoint/2010/main" val="2251926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4312" y="1700808"/>
            <a:ext cx="8219256" cy="5040560"/>
          </a:xfrm>
        </p:spPr>
        <p:txBody>
          <a:bodyPr/>
          <a:lstStyle/>
          <a:p>
            <a:r>
              <a:rPr lang="en-GB" dirty="0" smtClean="0"/>
              <a:t>Number of outputs required determined by total FTE of Category A submitted staff in the unit x 2.5</a:t>
            </a:r>
          </a:p>
          <a:p>
            <a:r>
              <a:rPr lang="en-GB" b="1" dirty="0" smtClean="0"/>
              <a:t>Minimum </a:t>
            </a:r>
            <a:r>
              <a:rPr lang="en-GB" b="1" dirty="0"/>
              <a:t>of </a:t>
            </a:r>
            <a:r>
              <a:rPr lang="en-GB" b="1" dirty="0" smtClean="0"/>
              <a:t>1 </a:t>
            </a:r>
            <a:r>
              <a:rPr lang="en-GB" b="1" dirty="0"/>
              <a:t>output</a:t>
            </a:r>
            <a:r>
              <a:rPr lang="en-GB" dirty="0"/>
              <a:t> </a:t>
            </a:r>
            <a:r>
              <a:rPr lang="en-GB" dirty="0" smtClean="0"/>
              <a:t> - required </a:t>
            </a:r>
            <a:r>
              <a:rPr lang="en-GB" dirty="0"/>
              <a:t>for each submitted staff member employed on the census </a:t>
            </a:r>
            <a:r>
              <a:rPr lang="en-GB" dirty="0" smtClean="0"/>
              <a:t>date  </a:t>
            </a:r>
          </a:p>
          <a:p>
            <a:r>
              <a:rPr lang="en-GB" b="1" dirty="0" smtClean="0"/>
              <a:t>Maximum of 5 outputs</a:t>
            </a:r>
            <a:r>
              <a:rPr lang="en-GB" dirty="0" smtClean="0"/>
              <a:t>  - more outputs may be attributed to individual staff members (including former staff). Attributing five outputs to one staff member does not preclude the submission of further co-authored outputs as long as these can be attributed to another member of submitted staff</a:t>
            </a:r>
          </a:p>
          <a:p>
            <a:r>
              <a:rPr lang="en-GB" dirty="0"/>
              <a:t>Output publication period is from 1 January 2014 to 31 December 2020 – full 7 years</a:t>
            </a:r>
          </a:p>
          <a:p>
            <a:endParaRPr lang="en-US" dirty="0"/>
          </a:p>
        </p:txBody>
      </p:sp>
      <p:sp>
        <p:nvSpPr>
          <p:cNvPr id="3" name="Title 2"/>
          <p:cNvSpPr>
            <a:spLocks noGrp="1"/>
          </p:cNvSpPr>
          <p:nvPr>
            <p:ph type="ctrTitle"/>
          </p:nvPr>
        </p:nvSpPr>
        <p:spPr>
          <a:xfrm>
            <a:off x="467544" y="548680"/>
            <a:ext cx="6696744" cy="792088"/>
          </a:xfrm>
        </p:spPr>
        <p:txBody>
          <a:bodyPr/>
          <a:lstStyle/>
          <a:p>
            <a:r>
              <a:rPr lang="en-US" dirty="0" smtClean="0"/>
              <a:t>Outputs</a:t>
            </a:r>
            <a:endParaRPr lang="en-US" dirty="0"/>
          </a:p>
        </p:txBody>
      </p:sp>
    </p:spTree>
    <p:extLst>
      <p:ext uri="{BB962C8B-B14F-4D97-AF65-F5344CB8AC3E}">
        <p14:creationId xmlns:p14="http://schemas.microsoft.com/office/powerpoint/2010/main" val="4115713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19256" cy="4752528"/>
          </a:xfrm>
        </p:spPr>
        <p:txBody>
          <a:bodyPr/>
          <a:lstStyle/>
          <a:p>
            <a:r>
              <a:rPr lang="en-GB" b="1" dirty="0" smtClean="0"/>
              <a:t>REF </a:t>
            </a:r>
            <a:r>
              <a:rPr lang="en-GB" b="1" dirty="0"/>
              <a:t>Open Access policy </a:t>
            </a:r>
            <a:r>
              <a:rPr lang="en-GB" dirty="0" smtClean="0"/>
              <a:t>- applies only to outputs within scope </a:t>
            </a:r>
            <a:r>
              <a:rPr lang="en-GB" dirty="0"/>
              <a:t>of the policy </a:t>
            </a:r>
            <a:r>
              <a:rPr lang="en-GB" dirty="0" smtClean="0"/>
              <a:t>i.e.</a:t>
            </a:r>
          </a:p>
          <a:p>
            <a:pPr lvl="1"/>
            <a:r>
              <a:rPr lang="en-GB" sz="2000" b="1" i="1" dirty="0"/>
              <a:t>J</a:t>
            </a:r>
            <a:r>
              <a:rPr lang="en-GB" sz="2000" b="1" i="1" dirty="0" smtClean="0"/>
              <a:t>ournal articles &amp; conference </a:t>
            </a:r>
            <a:r>
              <a:rPr lang="en-GB" sz="2000" b="1" i="1" dirty="0"/>
              <a:t>proceedings with an </a:t>
            </a:r>
            <a:r>
              <a:rPr lang="en-GB" sz="2000" b="1" i="1" dirty="0" smtClean="0"/>
              <a:t>ISSN</a:t>
            </a:r>
          </a:p>
          <a:p>
            <a:pPr lvl="1"/>
            <a:r>
              <a:rPr lang="en-GB" sz="2000" b="1" i="1" dirty="0" smtClean="0"/>
              <a:t>Accepted for publication after 1 April 2016</a:t>
            </a:r>
            <a:endParaRPr lang="en-GB" sz="2000" dirty="0" smtClean="0"/>
          </a:p>
          <a:p>
            <a:r>
              <a:rPr lang="en-GB" dirty="0" smtClean="0"/>
              <a:t>Policy exceptions e.g</a:t>
            </a:r>
            <a:r>
              <a:rPr lang="en-GB" dirty="0"/>
              <a:t>. </a:t>
            </a:r>
            <a:r>
              <a:rPr lang="en-GB" dirty="0" smtClean="0"/>
              <a:t>technical, access, deposit</a:t>
            </a:r>
          </a:p>
          <a:p>
            <a:r>
              <a:rPr lang="en-GB" dirty="0" smtClean="0"/>
              <a:t>It is important that outputs are added to Pure </a:t>
            </a:r>
            <a:r>
              <a:rPr lang="en-GB" b="1" dirty="0" smtClean="0"/>
              <a:t>within 3 months of acceptance </a:t>
            </a:r>
            <a:r>
              <a:rPr lang="en-GB" dirty="0" smtClean="0"/>
              <a:t>for Library colleagues to check and validate</a:t>
            </a:r>
          </a:p>
          <a:p>
            <a:r>
              <a:rPr lang="en-US" dirty="0" smtClean="0"/>
              <a:t>A 5% tolerance of in-scope outputs that do not meet the policy requirement and that do not have an exception applied will be allowed this time</a:t>
            </a:r>
            <a:endParaRPr lang="en-US" dirty="0"/>
          </a:p>
        </p:txBody>
      </p:sp>
      <p:sp>
        <p:nvSpPr>
          <p:cNvPr id="3" name="Title 2"/>
          <p:cNvSpPr>
            <a:spLocks noGrp="1"/>
          </p:cNvSpPr>
          <p:nvPr>
            <p:ph type="ctrTitle"/>
          </p:nvPr>
        </p:nvSpPr>
        <p:spPr/>
        <p:txBody>
          <a:bodyPr/>
          <a:lstStyle/>
          <a:p>
            <a:r>
              <a:rPr lang="en-US" dirty="0" smtClean="0"/>
              <a:t>Open access</a:t>
            </a:r>
            <a:endParaRPr lang="en-US" dirty="0"/>
          </a:p>
        </p:txBody>
      </p:sp>
    </p:spTree>
    <p:extLst>
      <p:ext uri="{BB962C8B-B14F-4D97-AF65-F5344CB8AC3E}">
        <p14:creationId xmlns:p14="http://schemas.microsoft.com/office/powerpoint/2010/main" val="142705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19256" cy="4752528"/>
          </a:xfrm>
        </p:spPr>
        <p:txBody>
          <a:bodyPr/>
          <a:lstStyle/>
          <a:p>
            <a:pPr marL="0" indent="0">
              <a:buNone/>
            </a:pPr>
            <a:r>
              <a:rPr lang="en-GB" dirty="0" smtClean="0"/>
              <a:t>Our code of practice sets out the process and support for individuals to allow them to voluntarily declare any individual circumstances that may have </a:t>
            </a:r>
            <a:r>
              <a:rPr lang="en-GB" b="1" i="1" dirty="0" smtClean="0"/>
              <a:t>affected their ability to research productively and contribute to the department’s output pool </a:t>
            </a:r>
            <a:r>
              <a:rPr lang="en-GB" dirty="0" smtClean="0"/>
              <a:t>in the assessment period (1 January 2014 – 31 July 2020)</a:t>
            </a:r>
          </a:p>
          <a:p>
            <a:pPr marL="0" indent="0">
              <a:buNone/>
            </a:pPr>
            <a:endParaRPr lang="en-GB" dirty="0"/>
          </a:p>
          <a:p>
            <a:pPr marL="0" indent="0">
              <a:buNone/>
            </a:pPr>
            <a:r>
              <a:rPr lang="en-GB" dirty="0" smtClean="0"/>
              <a:t>Declaration of circumstances is voluntary and will be considered by a small Staff Circumstances Panel:</a:t>
            </a:r>
          </a:p>
          <a:p>
            <a:r>
              <a:rPr lang="en-GB" dirty="0" smtClean="0"/>
              <a:t>Membership will restricted to 4 members only</a:t>
            </a:r>
          </a:p>
          <a:p>
            <a:r>
              <a:rPr lang="en-GB" dirty="0"/>
              <a:t>I</a:t>
            </a:r>
            <a:r>
              <a:rPr lang="en-GB" dirty="0" smtClean="0"/>
              <a:t>nformation shared will be treated confidentially  </a:t>
            </a:r>
          </a:p>
          <a:p>
            <a:r>
              <a:rPr lang="en-GB" dirty="0" smtClean="0"/>
              <a:t>Only summary data will be shared with faculty REF committees/REFSG</a:t>
            </a:r>
          </a:p>
          <a:p>
            <a:endParaRPr lang="en-GB" dirty="0" smtClean="0"/>
          </a:p>
        </p:txBody>
      </p:sp>
      <p:sp>
        <p:nvSpPr>
          <p:cNvPr id="3" name="Title 2"/>
          <p:cNvSpPr>
            <a:spLocks noGrp="1"/>
          </p:cNvSpPr>
          <p:nvPr>
            <p:ph type="ctrTitle"/>
          </p:nvPr>
        </p:nvSpPr>
        <p:spPr/>
        <p:txBody>
          <a:bodyPr/>
          <a:lstStyle/>
          <a:p>
            <a:r>
              <a:rPr lang="en-GB" dirty="0" smtClean="0"/>
              <a:t>Individual </a:t>
            </a:r>
            <a:r>
              <a:rPr lang="en-GB" dirty="0"/>
              <a:t>S</a:t>
            </a:r>
            <a:r>
              <a:rPr lang="en-GB" dirty="0" smtClean="0"/>
              <a:t>taff Circumstances</a:t>
            </a:r>
            <a:endParaRPr lang="en-GB" dirty="0"/>
          </a:p>
        </p:txBody>
      </p:sp>
    </p:spTree>
    <p:extLst>
      <p:ext uri="{BB962C8B-B14F-4D97-AF65-F5344CB8AC3E}">
        <p14:creationId xmlns:p14="http://schemas.microsoft.com/office/powerpoint/2010/main" val="1533969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556792"/>
            <a:ext cx="8219256" cy="4968552"/>
          </a:xfrm>
        </p:spPr>
        <p:txBody>
          <a:bodyPr/>
          <a:lstStyle/>
          <a:p>
            <a:pPr marL="0" indent="0">
              <a:buNone/>
            </a:pPr>
            <a:r>
              <a:rPr lang="en-GB" dirty="0" smtClean="0"/>
              <a:t>Circumstances that require a judgement on the overall period of absence in the REF period:</a:t>
            </a:r>
          </a:p>
          <a:p>
            <a:r>
              <a:rPr lang="en-GB" sz="2000" dirty="0" smtClean="0"/>
              <a:t>Disability</a:t>
            </a:r>
          </a:p>
          <a:p>
            <a:r>
              <a:rPr lang="en-GB" sz="2000" dirty="0" smtClean="0"/>
              <a:t>Heath issues</a:t>
            </a:r>
          </a:p>
          <a:p>
            <a:r>
              <a:rPr lang="en-GB" sz="2000" dirty="0" smtClean="0"/>
              <a:t>Caring responsibilities</a:t>
            </a:r>
          </a:p>
          <a:p>
            <a:r>
              <a:rPr lang="en-GB" sz="2000" dirty="0" smtClean="0"/>
              <a:t>Gender reassignment</a:t>
            </a:r>
          </a:p>
          <a:p>
            <a:r>
              <a:rPr lang="en-GB" sz="2000" dirty="0" smtClean="0"/>
              <a:t>Other</a:t>
            </a:r>
          </a:p>
          <a:p>
            <a:pPr marL="0" indent="0">
              <a:buNone/>
            </a:pPr>
            <a:r>
              <a:rPr lang="en-GB" dirty="0" smtClean="0"/>
              <a:t>Tariffs applied to:</a:t>
            </a:r>
            <a:endParaRPr lang="en-GB" dirty="0"/>
          </a:p>
          <a:p>
            <a:r>
              <a:rPr lang="en-GB" sz="2000" dirty="0"/>
              <a:t>Early career </a:t>
            </a:r>
            <a:r>
              <a:rPr lang="en-GB" sz="2000" dirty="0" smtClean="0"/>
              <a:t>researchers – based on date staff became ECR</a:t>
            </a:r>
            <a:endParaRPr lang="en-GB" sz="2000" dirty="0"/>
          </a:p>
          <a:p>
            <a:r>
              <a:rPr lang="en-GB" sz="2000" dirty="0"/>
              <a:t>Family-related leave (Maternity/adoption/parental leave)</a:t>
            </a:r>
          </a:p>
          <a:p>
            <a:r>
              <a:rPr lang="en-GB" sz="2000" dirty="0"/>
              <a:t>Secondments/career breaks</a:t>
            </a:r>
          </a:p>
          <a:p>
            <a:r>
              <a:rPr lang="en-GB" sz="2000" dirty="0"/>
              <a:t>Junior clinical academics</a:t>
            </a:r>
          </a:p>
          <a:p>
            <a:endParaRPr lang="en-GB" dirty="0"/>
          </a:p>
        </p:txBody>
      </p:sp>
      <p:sp>
        <p:nvSpPr>
          <p:cNvPr id="3" name="Title 2"/>
          <p:cNvSpPr>
            <a:spLocks noGrp="1"/>
          </p:cNvSpPr>
          <p:nvPr>
            <p:ph type="ctrTitle"/>
          </p:nvPr>
        </p:nvSpPr>
        <p:spPr>
          <a:xfrm>
            <a:off x="467544" y="476672"/>
            <a:ext cx="6696744" cy="936104"/>
          </a:xfrm>
        </p:spPr>
        <p:txBody>
          <a:bodyPr/>
          <a:lstStyle/>
          <a:p>
            <a:r>
              <a:rPr lang="en-GB" dirty="0" smtClean="0"/>
              <a:t>Staff Circumstances</a:t>
            </a:r>
            <a:endParaRPr lang="en-GB" dirty="0"/>
          </a:p>
        </p:txBody>
      </p:sp>
    </p:spTree>
    <p:extLst>
      <p:ext uri="{BB962C8B-B14F-4D97-AF65-F5344CB8AC3E}">
        <p14:creationId xmlns:p14="http://schemas.microsoft.com/office/powerpoint/2010/main" val="2439156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19256" cy="4896544"/>
          </a:xfrm>
        </p:spPr>
        <p:txBody>
          <a:bodyPr/>
          <a:lstStyle/>
          <a:p>
            <a:pPr marL="0" indent="0">
              <a:buNone/>
            </a:pPr>
            <a:r>
              <a:rPr lang="en-GB" b="1" u="sng" dirty="0"/>
              <a:t>Individual Circumstances </a:t>
            </a:r>
          </a:p>
          <a:p>
            <a:pPr marL="0" indent="0">
              <a:buNone/>
            </a:pPr>
            <a:r>
              <a:rPr lang="en-GB" dirty="0" smtClean="0"/>
              <a:t>There is an option </a:t>
            </a:r>
            <a:r>
              <a:rPr lang="en-GB" dirty="0"/>
              <a:t>to request </a:t>
            </a:r>
            <a:r>
              <a:rPr lang="en-GB" b="1" dirty="0"/>
              <a:t>to remove the minimum of one output </a:t>
            </a:r>
            <a:r>
              <a:rPr lang="en-GB" b="1" dirty="0" smtClean="0"/>
              <a:t>required</a:t>
            </a:r>
            <a:r>
              <a:rPr lang="en-GB" dirty="0" smtClean="0"/>
              <a:t> </a:t>
            </a:r>
            <a:r>
              <a:rPr lang="en-GB" dirty="0"/>
              <a:t>where the nature of an individual’s circumstances has had an exceptional effect on their ability to work productively throughout the assessment period so that </a:t>
            </a:r>
            <a:r>
              <a:rPr lang="en-GB" i="1" dirty="0"/>
              <a:t>they have not been able to produce one output</a:t>
            </a:r>
          </a:p>
          <a:p>
            <a:pPr marL="0" indent="0">
              <a:buNone/>
            </a:pPr>
            <a:r>
              <a:rPr lang="en-GB" b="1" u="sng" dirty="0"/>
              <a:t>UNIT Circumstances </a:t>
            </a:r>
          </a:p>
          <a:p>
            <a:pPr marL="0" indent="0">
              <a:buNone/>
            </a:pPr>
            <a:r>
              <a:rPr lang="en-GB" dirty="0"/>
              <a:t>Option to </a:t>
            </a:r>
            <a:r>
              <a:rPr lang="en-GB" b="1" dirty="0"/>
              <a:t>request a reduction on the number of outputs at the unit level </a:t>
            </a:r>
            <a:r>
              <a:rPr lang="en-GB" dirty="0"/>
              <a:t>where there is constrained ability to undertake research productively throughout the assessment period </a:t>
            </a:r>
            <a:r>
              <a:rPr lang="en-GB" dirty="0" smtClean="0"/>
              <a:t>because of the number and range of circumstances affecting the unit</a:t>
            </a:r>
            <a:endParaRPr lang="en-GB" dirty="0"/>
          </a:p>
          <a:p>
            <a:endParaRPr lang="en-GB" dirty="0"/>
          </a:p>
        </p:txBody>
      </p:sp>
      <p:sp>
        <p:nvSpPr>
          <p:cNvPr id="3" name="Title 2"/>
          <p:cNvSpPr>
            <a:spLocks noGrp="1"/>
          </p:cNvSpPr>
          <p:nvPr>
            <p:ph type="ctrTitle"/>
          </p:nvPr>
        </p:nvSpPr>
        <p:spPr/>
        <p:txBody>
          <a:bodyPr/>
          <a:lstStyle/>
          <a:p>
            <a:r>
              <a:rPr lang="en-GB" dirty="0" smtClean="0"/>
              <a:t>Individual staff circumstances</a:t>
            </a:r>
            <a:endParaRPr lang="en-GB" dirty="0"/>
          </a:p>
        </p:txBody>
      </p:sp>
    </p:spTree>
    <p:extLst>
      <p:ext uri="{BB962C8B-B14F-4D97-AF65-F5344CB8AC3E}">
        <p14:creationId xmlns:p14="http://schemas.microsoft.com/office/powerpoint/2010/main" val="424439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19256" cy="4752528"/>
          </a:xfrm>
        </p:spPr>
        <p:txBody>
          <a:bodyPr/>
          <a:lstStyle/>
          <a:p>
            <a:r>
              <a:rPr lang="en-US" dirty="0" smtClean="0"/>
              <a:t>Aim to submit outputs to REF that are representative of research across the unit and which give the most advantageous overall profile</a:t>
            </a:r>
          </a:p>
          <a:p>
            <a:r>
              <a:rPr lang="en-US" dirty="0" smtClean="0"/>
              <a:t>Rating for outputs include peer review (internal and external) and will be a best approximation of REF quality</a:t>
            </a:r>
          </a:p>
          <a:p>
            <a:r>
              <a:rPr lang="en-US" dirty="0" smtClean="0"/>
              <a:t>Units final recommendation of selected outputs will take into account:</a:t>
            </a:r>
          </a:p>
          <a:p>
            <a:pPr lvl="1"/>
            <a:r>
              <a:rPr lang="en-US" dirty="0" smtClean="0"/>
              <a:t>Ratings produced from internal rating process</a:t>
            </a:r>
          </a:p>
          <a:p>
            <a:pPr lvl="1"/>
            <a:r>
              <a:rPr lang="en-US" dirty="0" smtClean="0"/>
              <a:t>Individual members contributions to the output pool and the balance of outputs across the unit (including former staff)</a:t>
            </a:r>
          </a:p>
          <a:p>
            <a:pPr lvl="1"/>
            <a:r>
              <a:rPr lang="en-US" dirty="0" smtClean="0"/>
              <a:t>Open access compliance</a:t>
            </a:r>
          </a:p>
          <a:p>
            <a:pPr lvl="1"/>
            <a:r>
              <a:rPr lang="en-US" dirty="0" smtClean="0"/>
              <a:t>Equality impact assessments</a:t>
            </a:r>
          </a:p>
          <a:p>
            <a:pPr marL="0" indent="0">
              <a:buNone/>
            </a:pPr>
            <a:endParaRPr lang="en-US" dirty="0" smtClean="0"/>
          </a:p>
          <a:p>
            <a:endParaRPr lang="en-US" dirty="0" smtClean="0"/>
          </a:p>
        </p:txBody>
      </p:sp>
      <p:sp>
        <p:nvSpPr>
          <p:cNvPr id="3" name="Title 2"/>
          <p:cNvSpPr>
            <a:spLocks noGrp="1"/>
          </p:cNvSpPr>
          <p:nvPr>
            <p:ph type="ctrTitle"/>
          </p:nvPr>
        </p:nvSpPr>
        <p:spPr>
          <a:xfrm>
            <a:off x="467544" y="476672"/>
            <a:ext cx="6696744" cy="1080120"/>
          </a:xfrm>
        </p:spPr>
        <p:txBody>
          <a:bodyPr/>
          <a:lstStyle/>
          <a:p>
            <a:r>
              <a:rPr lang="en-US" dirty="0" smtClean="0"/>
              <a:t>Output selection </a:t>
            </a:r>
            <a:r>
              <a:rPr lang="en-US" dirty="0"/>
              <a:t/>
            </a:r>
            <a:br>
              <a:rPr lang="en-US" dirty="0"/>
            </a:br>
            <a:endParaRPr lang="en-US" dirty="0"/>
          </a:p>
        </p:txBody>
      </p:sp>
    </p:spTree>
    <p:extLst>
      <p:ext uri="{BB962C8B-B14F-4D97-AF65-F5344CB8AC3E}">
        <p14:creationId xmlns:p14="http://schemas.microsoft.com/office/powerpoint/2010/main" val="3431628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REF 2021 – Staff briefing and consultation</a:t>
            </a:r>
            <a:endParaRPr lang="en-GB" dirty="0"/>
          </a:p>
        </p:txBody>
      </p:sp>
      <p:sp>
        <p:nvSpPr>
          <p:cNvPr id="2" name="Content Placeholder 1"/>
          <p:cNvSpPr>
            <a:spLocks noGrp="1"/>
          </p:cNvSpPr>
          <p:nvPr>
            <p:ph type="subTitle" idx="1"/>
          </p:nvPr>
        </p:nvSpPr>
        <p:spPr/>
        <p:txBody>
          <a:bodyPr/>
          <a:lstStyle/>
          <a:p>
            <a:endParaRPr lang="en-GB" dirty="0" smtClean="0"/>
          </a:p>
          <a:p>
            <a:pPr marL="342900" indent="-342900">
              <a:buFont typeface="Arial" panose="020B0604020202020204" pitchFamily="34" charset="0"/>
              <a:buChar char="•"/>
            </a:pPr>
            <a:r>
              <a:rPr lang="en-GB" dirty="0" smtClean="0"/>
              <a:t>What is REF</a:t>
            </a:r>
          </a:p>
          <a:p>
            <a:pPr marL="342900" indent="-342900">
              <a:buFont typeface="Arial" panose="020B0604020202020204" pitchFamily="34" charset="0"/>
              <a:buChar char="•"/>
            </a:pPr>
            <a:r>
              <a:rPr lang="en-GB" dirty="0" smtClean="0"/>
              <a:t>Why is REF important?</a:t>
            </a:r>
          </a:p>
          <a:p>
            <a:pPr marL="342900" indent="-342900">
              <a:buFont typeface="Arial" panose="020B0604020202020204" pitchFamily="34" charset="0"/>
              <a:buChar char="•"/>
            </a:pPr>
            <a:r>
              <a:rPr lang="en-GB" dirty="0" smtClean="0"/>
              <a:t>REF 2021 guidance</a:t>
            </a:r>
          </a:p>
          <a:p>
            <a:pPr marL="342900" indent="-342900">
              <a:buFont typeface="Arial" panose="020B0604020202020204" pitchFamily="34" charset="0"/>
              <a:buChar char="•"/>
            </a:pPr>
            <a:r>
              <a:rPr lang="en-GB" dirty="0" smtClean="0"/>
              <a:t>Developing a code of practice</a:t>
            </a:r>
          </a:p>
          <a:p>
            <a:pPr marL="342900" indent="-342900">
              <a:buFont typeface="Arial" panose="020B0604020202020204" pitchFamily="34" charset="0"/>
              <a:buChar char="•"/>
            </a:pPr>
            <a:r>
              <a:rPr lang="en-GB" dirty="0" smtClean="0"/>
              <a:t>Lancaster’s process for REF 2021</a:t>
            </a:r>
          </a:p>
          <a:p>
            <a:endParaRPr lang="en-GB" dirty="0" smtClean="0"/>
          </a:p>
          <a:p>
            <a:endParaRPr lang="en-GB" dirty="0"/>
          </a:p>
        </p:txBody>
      </p:sp>
    </p:spTree>
    <p:extLst>
      <p:ext uri="{BB962C8B-B14F-4D97-AF65-F5344CB8AC3E}">
        <p14:creationId xmlns:p14="http://schemas.microsoft.com/office/powerpoint/2010/main" val="2454366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Information gathered for REF will only used for that purpose</a:t>
            </a:r>
          </a:p>
          <a:p>
            <a:pPr marL="0" indent="0">
              <a:buNone/>
            </a:pPr>
            <a:endParaRPr lang="en-GB" dirty="0" smtClean="0"/>
          </a:p>
          <a:p>
            <a:r>
              <a:rPr lang="en-GB" dirty="0" smtClean="0"/>
              <a:t>Faculty REF committees and REF Steering Group make recommendations to the VC on the final REF submission </a:t>
            </a:r>
          </a:p>
          <a:p>
            <a:pPr marL="0" indent="0">
              <a:buNone/>
            </a:pPr>
            <a:endParaRPr lang="en-GB" dirty="0" smtClean="0"/>
          </a:p>
          <a:p>
            <a:r>
              <a:rPr lang="en-GB" dirty="0" smtClean="0"/>
              <a:t>Final approval rests with the VC</a:t>
            </a:r>
          </a:p>
          <a:p>
            <a:pPr marL="0" indent="0">
              <a:buNone/>
            </a:pPr>
            <a:endParaRPr lang="en-GB" dirty="0" smtClean="0"/>
          </a:p>
          <a:p>
            <a:r>
              <a:rPr lang="en-GB" dirty="0" smtClean="0"/>
              <a:t>Submission in November 2020</a:t>
            </a:r>
          </a:p>
          <a:p>
            <a:pPr marL="0" indent="0">
              <a:buNone/>
            </a:pPr>
            <a:endParaRPr lang="en-GB" dirty="0"/>
          </a:p>
          <a:p>
            <a:pPr marL="0" indent="0">
              <a:buNone/>
            </a:pPr>
            <a:endParaRPr lang="en-GB" dirty="0"/>
          </a:p>
        </p:txBody>
      </p:sp>
      <p:sp>
        <p:nvSpPr>
          <p:cNvPr id="3" name="Title 2"/>
          <p:cNvSpPr>
            <a:spLocks noGrp="1"/>
          </p:cNvSpPr>
          <p:nvPr>
            <p:ph type="ctrTitle"/>
          </p:nvPr>
        </p:nvSpPr>
        <p:spPr/>
        <p:txBody>
          <a:bodyPr/>
          <a:lstStyle/>
          <a:p>
            <a:r>
              <a:rPr lang="en-GB" dirty="0" smtClean="0"/>
              <a:t>REF preparations and process</a:t>
            </a:r>
            <a:endParaRPr lang="en-GB" dirty="0"/>
          </a:p>
        </p:txBody>
      </p:sp>
    </p:spTree>
    <p:extLst>
      <p:ext uri="{BB962C8B-B14F-4D97-AF65-F5344CB8AC3E}">
        <p14:creationId xmlns:p14="http://schemas.microsoft.com/office/powerpoint/2010/main" val="1856433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7079825"/>
              </p:ext>
            </p:extLst>
          </p:nvPr>
        </p:nvGraphicFramePr>
        <p:xfrm>
          <a:off x="468313" y="1700213"/>
          <a:ext cx="8218488" cy="3774440"/>
        </p:xfrm>
        <a:graphic>
          <a:graphicData uri="http://schemas.openxmlformats.org/drawingml/2006/table">
            <a:tbl>
              <a:tblPr firstRow="1" bandRow="1">
                <a:tableStyleId>{5C22544A-7EE6-4342-B048-85BDC9FD1C3A}</a:tableStyleId>
              </a:tblPr>
              <a:tblGrid>
                <a:gridCol w="2159471">
                  <a:extLst>
                    <a:ext uri="{9D8B030D-6E8A-4147-A177-3AD203B41FA5}">
                      <a16:colId xmlns:a16="http://schemas.microsoft.com/office/drawing/2014/main" val="3969593154"/>
                    </a:ext>
                  </a:extLst>
                </a:gridCol>
                <a:gridCol w="6059017">
                  <a:extLst>
                    <a:ext uri="{9D8B030D-6E8A-4147-A177-3AD203B41FA5}">
                      <a16:colId xmlns:a16="http://schemas.microsoft.com/office/drawing/2014/main" val="756673522"/>
                    </a:ext>
                  </a:extLst>
                </a:gridCol>
              </a:tblGrid>
              <a:tr h="370840">
                <a:tc>
                  <a:txBody>
                    <a:bodyPr/>
                    <a:lstStyle/>
                    <a:p>
                      <a:r>
                        <a:rPr lang="en-GB" dirty="0" smtClean="0"/>
                        <a:t>Date</a:t>
                      </a:r>
                      <a:endParaRPr lang="en-GB" dirty="0"/>
                    </a:p>
                  </a:txBody>
                  <a:tcPr/>
                </a:tc>
                <a:tc>
                  <a:txBody>
                    <a:bodyPr/>
                    <a:lstStyle/>
                    <a:p>
                      <a:r>
                        <a:rPr lang="en-GB" dirty="0" smtClean="0"/>
                        <a:t>Actions and deadlines</a:t>
                      </a:r>
                      <a:endParaRPr lang="en-GB" dirty="0"/>
                    </a:p>
                  </a:txBody>
                  <a:tcPr/>
                </a:tc>
                <a:extLst>
                  <a:ext uri="{0D108BD9-81ED-4DB2-BD59-A6C34878D82A}">
                    <a16:rowId xmlns:a16="http://schemas.microsoft.com/office/drawing/2014/main" val="1772118831"/>
                  </a:ext>
                </a:extLst>
              </a:tr>
              <a:tr h="370840">
                <a:tc>
                  <a:txBody>
                    <a:bodyPr/>
                    <a:lstStyle/>
                    <a:p>
                      <a:r>
                        <a:rPr lang="en-GB" dirty="0" smtClean="0"/>
                        <a:t>March</a:t>
                      </a:r>
                      <a:r>
                        <a:rPr lang="en-GB" baseline="0" dirty="0" smtClean="0"/>
                        <a:t> 2019</a:t>
                      </a:r>
                      <a:endParaRPr lang="en-GB" dirty="0"/>
                    </a:p>
                  </a:txBody>
                  <a:tcPr/>
                </a:tc>
                <a:tc>
                  <a:txBody>
                    <a:bodyPr/>
                    <a:lstStyle/>
                    <a:p>
                      <a:r>
                        <a:rPr lang="en-GB" dirty="0" smtClean="0"/>
                        <a:t>Internal consultation on code of </a:t>
                      </a:r>
                      <a:r>
                        <a:rPr lang="en-GB" dirty="0" smtClean="0"/>
                        <a:t>practice</a:t>
                      </a:r>
                    </a:p>
                    <a:p>
                      <a:r>
                        <a:rPr lang="en-GB" dirty="0" smtClean="0">
                          <a:hlinkClick r:id="rId2"/>
                        </a:rPr>
                        <a:t>REFCOP@Lancaster.ac.uk</a:t>
                      </a:r>
                      <a:r>
                        <a:rPr lang="en-GB" dirty="0" smtClean="0"/>
                        <a:t> </a:t>
                      </a:r>
                      <a:endParaRPr lang="en-GB" dirty="0"/>
                    </a:p>
                  </a:txBody>
                  <a:tcPr/>
                </a:tc>
                <a:extLst>
                  <a:ext uri="{0D108BD9-81ED-4DB2-BD59-A6C34878D82A}">
                    <a16:rowId xmlns:a16="http://schemas.microsoft.com/office/drawing/2014/main" val="1968616722"/>
                  </a:ext>
                </a:extLst>
              </a:tr>
              <a:tr h="370840">
                <a:tc>
                  <a:txBody>
                    <a:bodyPr/>
                    <a:lstStyle/>
                    <a:p>
                      <a:r>
                        <a:rPr lang="en-GB" dirty="0" smtClean="0"/>
                        <a:t>April – May 2019</a:t>
                      </a:r>
                      <a:endParaRPr lang="en-GB" dirty="0"/>
                    </a:p>
                  </a:txBody>
                  <a:tcPr/>
                </a:tc>
                <a:tc>
                  <a:txBody>
                    <a:bodyPr/>
                    <a:lstStyle/>
                    <a:p>
                      <a:r>
                        <a:rPr lang="en-GB" dirty="0" smtClean="0"/>
                        <a:t>Final approval of Lancaster CoP</a:t>
                      </a:r>
                      <a:endParaRPr lang="en-GB" dirty="0"/>
                    </a:p>
                  </a:txBody>
                  <a:tcPr/>
                </a:tc>
                <a:extLst>
                  <a:ext uri="{0D108BD9-81ED-4DB2-BD59-A6C34878D82A}">
                    <a16:rowId xmlns:a16="http://schemas.microsoft.com/office/drawing/2014/main" val="2099586217"/>
                  </a:ext>
                </a:extLst>
              </a:tr>
              <a:tr h="370840">
                <a:tc>
                  <a:txBody>
                    <a:bodyPr/>
                    <a:lstStyle/>
                    <a:p>
                      <a:r>
                        <a:rPr lang="en-GB" dirty="0" smtClean="0"/>
                        <a:t>7 June 2019</a:t>
                      </a:r>
                      <a:endParaRPr lang="en-GB" dirty="0"/>
                    </a:p>
                  </a:txBody>
                  <a:tcPr/>
                </a:tc>
                <a:tc>
                  <a:txBody>
                    <a:bodyPr/>
                    <a:lstStyle/>
                    <a:p>
                      <a:r>
                        <a:rPr lang="en-GB" dirty="0" smtClean="0"/>
                        <a:t>Submit CoP to REF/Research</a:t>
                      </a:r>
                      <a:r>
                        <a:rPr lang="en-GB" baseline="0" dirty="0" smtClean="0"/>
                        <a:t> England by noon</a:t>
                      </a:r>
                      <a:endParaRPr lang="en-GB" dirty="0"/>
                    </a:p>
                  </a:txBody>
                  <a:tcPr/>
                </a:tc>
                <a:extLst>
                  <a:ext uri="{0D108BD9-81ED-4DB2-BD59-A6C34878D82A}">
                    <a16:rowId xmlns:a16="http://schemas.microsoft.com/office/drawing/2014/main" val="641529578"/>
                  </a:ext>
                </a:extLst>
              </a:tr>
              <a:tr h="370840">
                <a:tc>
                  <a:txBody>
                    <a:bodyPr/>
                    <a:lstStyle/>
                    <a:p>
                      <a:r>
                        <a:rPr lang="en-GB" dirty="0" smtClean="0"/>
                        <a:t>Dec 2019</a:t>
                      </a:r>
                      <a:endParaRPr lang="en-GB" dirty="0"/>
                    </a:p>
                  </a:txBody>
                  <a:tcPr/>
                </a:tc>
                <a:tc>
                  <a:txBody>
                    <a:bodyPr/>
                    <a:lstStyle/>
                    <a:p>
                      <a:r>
                        <a:rPr lang="en-GB" dirty="0" smtClean="0"/>
                        <a:t>Research</a:t>
                      </a:r>
                      <a:r>
                        <a:rPr lang="en-GB" baseline="0" dirty="0" smtClean="0"/>
                        <a:t> England publishes all submitted codes of practice</a:t>
                      </a:r>
                      <a:endParaRPr lang="en-GB" dirty="0"/>
                    </a:p>
                  </a:txBody>
                  <a:tcPr/>
                </a:tc>
                <a:extLst>
                  <a:ext uri="{0D108BD9-81ED-4DB2-BD59-A6C34878D82A}">
                    <a16:rowId xmlns:a16="http://schemas.microsoft.com/office/drawing/2014/main" val="3026623199"/>
                  </a:ext>
                </a:extLst>
              </a:tr>
              <a:tr h="370840">
                <a:tc>
                  <a:txBody>
                    <a:bodyPr/>
                    <a:lstStyle/>
                    <a:p>
                      <a:r>
                        <a:rPr lang="en-GB" dirty="0" smtClean="0"/>
                        <a:t>March 2020</a:t>
                      </a:r>
                      <a:endParaRPr lang="en-GB" dirty="0"/>
                    </a:p>
                  </a:txBody>
                  <a:tcPr/>
                </a:tc>
                <a:tc>
                  <a:txBody>
                    <a:bodyPr/>
                    <a:lstStyle/>
                    <a:p>
                      <a:r>
                        <a:rPr lang="en-GB" dirty="0" smtClean="0"/>
                        <a:t>Deadline for submitted staff circumstances</a:t>
                      </a:r>
                      <a:r>
                        <a:rPr lang="en-GB" baseline="0" dirty="0" smtClean="0"/>
                        <a:t> output reduction requests to REF/Research England</a:t>
                      </a:r>
                      <a:endParaRPr lang="en-GB" dirty="0"/>
                    </a:p>
                  </a:txBody>
                  <a:tcPr/>
                </a:tc>
                <a:extLst>
                  <a:ext uri="{0D108BD9-81ED-4DB2-BD59-A6C34878D82A}">
                    <a16:rowId xmlns:a16="http://schemas.microsoft.com/office/drawing/2014/main" val="2918135134"/>
                  </a:ext>
                </a:extLst>
              </a:tr>
              <a:tr h="370840">
                <a:tc>
                  <a:txBody>
                    <a:bodyPr/>
                    <a:lstStyle/>
                    <a:p>
                      <a:r>
                        <a:rPr lang="en-GB" dirty="0" smtClean="0"/>
                        <a:t>27 November 2020</a:t>
                      </a:r>
                      <a:endParaRPr lang="en-GB" dirty="0"/>
                    </a:p>
                  </a:txBody>
                  <a:tcPr/>
                </a:tc>
                <a:tc>
                  <a:txBody>
                    <a:bodyPr/>
                    <a:lstStyle/>
                    <a:p>
                      <a:r>
                        <a:rPr lang="en-GB" dirty="0" smtClean="0"/>
                        <a:t>Deadline for full institutional REF submission to Research England</a:t>
                      </a:r>
                      <a:endParaRPr lang="en-GB" dirty="0"/>
                    </a:p>
                  </a:txBody>
                  <a:tcPr/>
                </a:tc>
                <a:extLst>
                  <a:ext uri="{0D108BD9-81ED-4DB2-BD59-A6C34878D82A}">
                    <a16:rowId xmlns:a16="http://schemas.microsoft.com/office/drawing/2014/main" val="207595104"/>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60180638"/>
                  </a:ext>
                </a:extLst>
              </a:tr>
            </a:tbl>
          </a:graphicData>
        </a:graphic>
      </p:graphicFrame>
      <p:sp>
        <p:nvSpPr>
          <p:cNvPr id="3" name="Title 2"/>
          <p:cNvSpPr>
            <a:spLocks noGrp="1"/>
          </p:cNvSpPr>
          <p:nvPr>
            <p:ph type="ctrTitle"/>
          </p:nvPr>
        </p:nvSpPr>
        <p:spPr/>
        <p:txBody>
          <a:bodyPr/>
          <a:lstStyle/>
          <a:p>
            <a:r>
              <a:rPr lang="en-GB" dirty="0" smtClean="0"/>
              <a:t>Timetable</a:t>
            </a:r>
            <a:endParaRPr lang="en-GB" dirty="0"/>
          </a:p>
        </p:txBody>
      </p:sp>
    </p:spTree>
    <p:extLst>
      <p:ext uri="{BB962C8B-B14F-4D97-AF65-F5344CB8AC3E}">
        <p14:creationId xmlns:p14="http://schemas.microsoft.com/office/powerpoint/2010/main" val="1784424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…and </a:t>
            </a:r>
            <a:r>
              <a:rPr lang="en-US" dirty="0" smtClean="0"/>
              <a:t>finally – thank you for listening </a:t>
            </a:r>
            <a:r>
              <a:rPr lang="en-US" dirty="0"/>
              <a:t>	</a:t>
            </a:r>
          </a:p>
        </p:txBody>
      </p:sp>
      <p:sp>
        <p:nvSpPr>
          <p:cNvPr id="2" name="Content Placeholder 1"/>
          <p:cNvSpPr>
            <a:spLocks noGrp="1"/>
          </p:cNvSpPr>
          <p:nvPr>
            <p:ph idx="1"/>
          </p:nvPr>
        </p:nvSpPr>
        <p:spPr>
          <a:xfrm>
            <a:off x="467544" y="1628800"/>
            <a:ext cx="8219256" cy="4968552"/>
          </a:xfrm>
        </p:spPr>
        <p:txBody>
          <a:bodyPr/>
          <a:lstStyle/>
          <a:p>
            <a:pPr marL="0" indent="0">
              <a:buNone/>
            </a:pPr>
            <a:endParaRPr lang="en-GB" sz="500" dirty="0"/>
          </a:p>
          <a:p>
            <a:pPr marL="0" indent="0">
              <a:buNone/>
            </a:pPr>
            <a:r>
              <a:rPr lang="en-GB" dirty="0" smtClean="0"/>
              <a:t>Feedback/questions to: </a:t>
            </a:r>
            <a:r>
              <a:rPr lang="en-GB" dirty="0" smtClean="0">
                <a:hlinkClick r:id="rId2"/>
              </a:rPr>
              <a:t>REFCOP@Lancaster.ac.uk</a:t>
            </a:r>
            <a:endParaRPr lang="en-GB" dirty="0" smtClean="0"/>
          </a:p>
          <a:p>
            <a:pPr marL="0" indent="0">
              <a:buNone/>
            </a:pPr>
            <a:endParaRPr lang="en-GB" sz="1000" dirty="0" smtClean="0"/>
          </a:p>
          <a:p>
            <a:pPr marL="0" indent="0">
              <a:buNone/>
            </a:pPr>
            <a:r>
              <a:rPr lang="en-GB" dirty="0" smtClean="0"/>
              <a:t>General </a:t>
            </a:r>
            <a:r>
              <a:rPr lang="en-GB" dirty="0"/>
              <a:t>research support services: </a:t>
            </a:r>
            <a:r>
              <a:rPr lang="en-GB" dirty="0" smtClean="0"/>
              <a:t> </a:t>
            </a:r>
            <a:r>
              <a:rPr lang="en-GB" dirty="0" smtClean="0">
                <a:hlinkClick r:id="rId3"/>
              </a:rPr>
              <a:t>http</a:t>
            </a:r>
            <a:r>
              <a:rPr lang="en-GB" dirty="0">
                <a:hlinkClick r:id="rId3"/>
              </a:rPr>
              <a:t>://www.lancaster.ac.uk/research/support-for-researchers/research-services/</a:t>
            </a:r>
            <a:endParaRPr lang="en-GB" dirty="0"/>
          </a:p>
          <a:p>
            <a:pPr marL="0" indent="0">
              <a:buNone/>
            </a:pPr>
            <a:endParaRPr lang="en-GB" sz="1050" dirty="0"/>
          </a:p>
          <a:p>
            <a:pPr marL="0" indent="0">
              <a:buNone/>
            </a:pPr>
            <a:r>
              <a:rPr lang="en-GB" dirty="0"/>
              <a:t>Preparing for our REF2021 submission</a:t>
            </a:r>
            <a:r>
              <a:rPr lang="en-GB" dirty="0" smtClean="0"/>
              <a:t>:</a:t>
            </a:r>
          </a:p>
          <a:p>
            <a:pPr marL="0" indent="0">
              <a:buNone/>
            </a:pPr>
            <a:r>
              <a:rPr lang="en-GB" dirty="0">
                <a:hlinkClick r:id="rId4"/>
              </a:rPr>
              <a:t>https://www.lancaster.ac.uk/research/research-services/research-information--systems/ref</a:t>
            </a:r>
            <a:r>
              <a:rPr lang="en-GB" dirty="0" smtClean="0">
                <a:hlinkClick r:id="rId4"/>
              </a:rPr>
              <a:t>/</a:t>
            </a:r>
            <a:endParaRPr lang="en-GB" dirty="0" smtClean="0"/>
          </a:p>
          <a:p>
            <a:pPr marL="0" indent="0">
              <a:buNone/>
            </a:pPr>
            <a:endParaRPr lang="en-GB" dirty="0" smtClean="0"/>
          </a:p>
          <a:p>
            <a:pPr marL="0" indent="0">
              <a:buNone/>
            </a:pPr>
            <a:r>
              <a:rPr lang="en-GB" dirty="0" smtClean="0"/>
              <a:t>Official REF 2021 Guidance</a:t>
            </a:r>
            <a:r>
              <a:rPr lang="en-GB" dirty="0"/>
              <a:t>: </a:t>
            </a:r>
            <a:r>
              <a:rPr lang="en-GB" dirty="0">
                <a:hlinkClick r:id="rId5"/>
              </a:rPr>
              <a:t>https://www.ref.ac.uk</a:t>
            </a:r>
            <a:r>
              <a:rPr lang="en-GB" dirty="0" smtClean="0">
                <a:hlinkClick r:id="rId5"/>
              </a:rPr>
              <a:t>/</a:t>
            </a:r>
            <a:endParaRPr lang="en-GB" dirty="0" smtClean="0"/>
          </a:p>
          <a:p>
            <a:pPr marL="0" indent="0">
              <a:buNone/>
            </a:pPr>
            <a:r>
              <a:rPr lang="en-GB" dirty="0" smtClean="0"/>
              <a:t>Results from REF </a:t>
            </a:r>
            <a:r>
              <a:rPr lang="en-GB" dirty="0"/>
              <a:t>2014</a:t>
            </a:r>
            <a:r>
              <a:rPr lang="en-GB" dirty="0" smtClean="0"/>
              <a:t>: </a:t>
            </a:r>
            <a:r>
              <a:rPr lang="en-GB" dirty="0" smtClean="0">
                <a:hlinkClick r:id="rId6"/>
              </a:rPr>
              <a:t>https</a:t>
            </a:r>
            <a:r>
              <a:rPr lang="en-GB" dirty="0">
                <a:hlinkClick r:id="rId6"/>
              </a:rPr>
              <a:t>://www.ref.ac.uk/2014</a:t>
            </a:r>
            <a:r>
              <a:rPr lang="en-GB" dirty="0" smtClean="0">
                <a:hlinkClick r:id="rId6"/>
              </a:rPr>
              <a:t>/</a:t>
            </a:r>
            <a:endParaRPr lang="en-GB" dirty="0" smtClean="0"/>
          </a:p>
          <a:p>
            <a:pPr marL="0" indent="0">
              <a:buNone/>
            </a:pPr>
            <a:endParaRPr lang="en-GB" dirty="0" smtClean="0"/>
          </a:p>
          <a:p>
            <a:pPr marL="0" indent="0">
              <a:buNone/>
            </a:pPr>
            <a:endParaRPr lang="en-GB" dirty="0"/>
          </a:p>
          <a:p>
            <a:pPr marL="0" indent="0">
              <a:buNone/>
            </a:pPr>
            <a:endParaRPr lang="en-GB" sz="1100" dirty="0" smtClean="0"/>
          </a:p>
          <a:p>
            <a:pPr marL="0" indent="0">
              <a:buNone/>
            </a:pPr>
            <a:endParaRPr lang="en-GB" sz="1100" dirty="0"/>
          </a:p>
          <a:p>
            <a:pPr marL="0" indent="0">
              <a:buNone/>
            </a:pPr>
            <a:endParaRPr lang="en-GB" sz="1100" dirty="0"/>
          </a:p>
        </p:txBody>
      </p:sp>
    </p:spTree>
    <p:extLst>
      <p:ext uri="{BB962C8B-B14F-4D97-AF65-F5344CB8AC3E}">
        <p14:creationId xmlns:p14="http://schemas.microsoft.com/office/powerpoint/2010/main" val="225343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568952" cy="4608512"/>
          </a:xfrm>
        </p:spPr>
        <p:txBody>
          <a:bodyPr/>
          <a:lstStyle/>
          <a:p>
            <a:pPr marL="0" indent="0">
              <a:buNone/>
            </a:pPr>
            <a:r>
              <a:rPr lang="en-GB" dirty="0"/>
              <a:t>The </a:t>
            </a:r>
            <a:r>
              <a:rPr lang="en-GB" dirty="0" smtClean="0"/>
              <a:t>Research </a:t>
            </a:r>
            <a:r>
              <a:rPr lang="en-GB" dirty="0"/>
              <a:t>E</a:t>
            </a:r>
            <a:r>
              <a:rPr lang="en-GB" dirty="0" smtClean="0"/>
              <a:t>xcellence </a:t>
            </a:r>
            <a:r>
              <a:rPr lang="en-GB" dirty="0"/>
              <a:t>F</a:t>
            </a:r>
            <a:r>
              <a:rPr lang="en-GB" dirty="0" smtClean="0"/>
              <a:t>ramework </a:t>
            </a:r>
            <a:r>
              <a:rPr lang="en-GB" dirty="0"/>
              <a:t>(REF) is an </a:t>
            </a:r>
            <a:r>
              <a:rPr lang="en-GB" b="1" dirty="0"/>
              <a:t>exercise that assesses the quality of </a:t>
            </a:r>
            <a:r>
              <a:rPr lang="en-GB" b="1" dirty="0" smtClean="0"/>
              <a:t>university research</a:t>
            </a:r>
          </a:p>
          <a:p>
            <a:pPr marL="0" indent="0">
              <a:buNone/>
            </a:pPr>
            <a:endParaRPr lang="en-GB" sz="800" dirty="0" smtClean="0"/>
          </a:p>
          <a:p>
            <a:pPr marL="0" indent="0">
              <a:buNone/>
            </a:pPr>
            <a:r>
              <a:rPr lang="en-GB" dirty="0" smtClean="0"/>
              <a:t>Every 6-7 years</a:t>
            </a:r>
            <a:r>
              <a:rPr lang="en-GB" dirty="0"/>
              <a:t>, HEIs </a:t>
            </a:r>
            <a:r>
              <a:rPr lang="en-GB" dirty="0" smtClean="0"/>
              <a:t>submit </a:t>
            </a:r>
            <a:r>
              <a:rPr lang="en-GB" dirty="0"/>
              <a:t>examples of best research </a:t>
            </a:r>
            <a:r>
              <a:rPr lang="en-GB" dirty="0" smtClean="0"/>
              <a:t>for assessment by peer-review (panels </a:t>
            </a:r>
            <a:r>
              <a:rPr lang="en-GB" dirty="0"/>
              <a:t>of academics and industry </a:t>
            </a:r>
            <a:r>
              <a:rPr lang="en-GB" dirty="0" smtClean="0"/>
              <a:t>experts) </a:t>
            </a:r>
            <a:r>
              <a:rPr lang="en-GB" dirty="0"/>
              <a:t>by subject area (units of assessment). Each </a:t>
            </a:r>
            <a:r>
              <a:rPr lang="en-GB" dirty="0" smtClean="0"/>
              <a:t>unit submission is awarded a quality profile on a five-point scale (4*,3*,2*,1*,U). </a:t>
            </a:r>
          </a:p>
          <a:p>
            <a:pPr marL="0" indent="0">
              <a:buNone/>
            </a:pPr>
            <a:endParaRPr lang="en-GB" sz="1050" dirty="0"/>
          </a:p>
          <a:p>
            <a:pPr marL="0" indent="0">
              <a:buNone/>
            </a:pPr>
            <a:r>
              <a:rPr lang="en-GB" b="1" dirty="0" smtClean="0"/>
              <a:t>Research England (formerly HEFCE) conducts the REF on behalf of the four UK </a:t>
            </a:r>
            <a:r>
              <a:rPr lang="en-GB" b="1" dirty="0"/>
              <a:t>funding </a:t>
            </a:r>
            <a:r>
              <a:rPr lang="en-GB" b="1" dirty="0" smtClean="0"/>
              <a:t>bodies </a:t>
            </a:r>
            <a:endParaRPr lang="en-GB" b="1" dirty="0"/>
          </a:p>
          <a:p>
            <a:pPr marL="0" indent="0">
              <a:buNone/>
            </a:pPr>
            <a:r>
              <a:rPr lang="en-GB" sz="2200" dirty="0" smtClean="0"/>
              <a:t>(Research England, Higher </a:t>
            </a:r>
            <a:r>
              <a:rPr lang="en-GB" sz="2200" dirty="0"/>
              <a:t>Education Funding Council for </a:t>
            </a:r>
            <a:r>
              <a:rPr lang="en-GB" sz="2200" dirty="0" smtClean="0"/>
              <a:t>Wales, Scottish </a:t>
            </a:r>
            <a:r>
              <a:rPr lang="en-GB" sz="2200" dirty="0"/>
              <a:t>Funding </a:t>
            </a:r>
            <a:r>
              <a:rPr lang="en-GB" sz="2200" dirty="0" smtClean="0"/>
              <a:t>Council, Department </a:t>
            </a:r>
            <a:r>
              <a:rPr lang="en-GB" sz="2200" dirty="0"/>
              <a:t>for the Economy in Northern </a:t>
            </a:r>
            <a:r>
              <a:rPr lang="en-GB" sz="2200" dirty="0" smtClean="0"/>
              <a:t>Ireland)</a:t>
            </a:r>
            <a:endParaRPr lang="en-GB" sz="2200" dirty="0"/>
          </a:p>
          <a:p>
            <a:pPr marL="0" indent="0">
              <a:buNone/>
            </a:pPr>
            <a:endParaRPr lang="en-GB" dirty="0"/>
          </a:p>
          <a:p>
            <a:pPr marL="0" indent="0">
              <a:buNone/>
            </a:pPr>
            <a:endParaRPr lang="en-US" dirty="0"/>
          </a:p>
          <a:p>
            <a:pPr marL="0" indent="0">
              <a:buNone/>
            </a:pPr>
            <a:endParaRPr lang="en-US" dirty="0"/>
          </a:p>
        </p:txBody>
      </p:sp>
      <p:sp>
        <p:nvSpPr>
          <p:cNvPr id="3" name="Title 2"/>
          <p:cNvSpPr>
            <a:spLocks noGrp="1"/>
          </p:cNvSpPr>
          <p:nvPr>
            <p:ph type="ctrTitle"/>
          </p:nvPr>
        </p:nvSpPr>
        <p:spPr/>
        <p:txBody>
          <a:bodyPr/>
          <a:lstStyle/>
          <a:p>
            <a:r>
              <a:rPr lang="en-US" dirty="0"/>
              <a:t>What is the Research Excellence Framework (REF)</a:t>
            </a:r>
          </a:p>
        </p:txBody>
      </p:sp>
    </p:spTree>
    <p:extLst>
      <p:ext uri="{BB962C8B-B14F-4D97-AF65-F5344CB8AC3E}">
        <p14:creationId xmlns:p14="http://schemas.microsoft.com/office/powerpoint/2010/main" val="372557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556792"/>
            <a:ext cx="8363272" cy="5112568"/>
          </a:xfrm>
        </p:spPr>
        <p:txBody>
          <a:bodyPr/>
          <a:lstStyle/>
          <a:p>
            <a:r>
              <a:rPr lang="en-GB" b="1" u="sng" dirty="0" smtClean="0"/>
              <a:t>Staff returned</a:t>
            </a:r>
            <a:r>
              <a:rPr lang="en-GB" dirty="0" smtClean="0"/>
              <a:t>: academic staff with significant responsibility for research (‘teaching &amp; research’ or ‘research only’ contracts);</a:t>
            </a:r>
          </a:p>
          <a:p>
            <a:r>
              <a:rPr lang="en-GB" b="1" u="sng" dirty="0" smtClean="0"/>
              <a:t>Research outputs</a:t>
            </a:r>
            <a:r>
              <a:rPr lang="en-GB" b="1" dirty="0" smtClean="0"/>
              <a:t>: </a:t>
            </a:r>
            <a:r>
              <a:rPr lang="en-GB" dirty="0" smtClean="0"/>
              <a:t>eligible</a:t>
            </a:r>
            <a:r>
              <a:rPr lang="en-GB" b="1" dirty="0" smtClean="0"/>
              <a:t> </a:t>
            </a:r>
            <a:r>
              <a:rPr lang="en-GB" dirty="0" smtClean="0"/>
              <a:t>publications (e.g. journal articles, books, etc.) </a:t>
            </a:r>
            <a:r>
              <a:rPr lang="en-GB" b="1" dirty="0" smtClean="0"/>
              <a:t>minimum of 1 output and maximum of 5 outputs attributed </a:t>
            </a:r>
            <a:r>
              <a:rPr lang="en-GB" b="1" dirty="0"/>
              <a:t>to </a:t>
            </a:r>
            <a:r>
              <a:rPr lang="en-GB" b="1" dirty="0" smtClean="0"/>
              <a:t>staff returned </a:t>
            </a:r>
          </a:p>
          <a:p>
            <a:r>
              <a:rPr lang="en-GB" b="1" u="sng" dirty="0" smtClean="0"/>
              <a:t>Research impact</a:t>
            </a:r>
            <a:r>
              <a:rPr lang="en-GB" dirty="0" smtClean="0"/>
              <a:t>: case studies illustrating how research has had an </a:t>
            </a:r>
            <a:r>
              <a:rPr lang="en-GB" b="1" dirty="0"/>
              <a:t>effect</a:t>
            </a:r>
            <a:r>
              <a:rPr lang="en-GB" dirty="0"/>
              <a:t> on, </a:t>
            </a:r>
            <a:r>
              <a:rPr lang="en-GB" b="1" dirty="0"/>
              <a:t>change</a:t>
            </a:r>
            <a:r>
              <a:rPr lang="en-GB" dirty="0"/>
              <a:t> or </a:t>
            </a:r>
            <a:r>
              <a:rPr lang="en-GB" b="1" dirty="0"/>
              <a:t>benefit</a:t>
            </a:r>
            <a:r>
              <a:rPr lang="en-GB" dirty="0"/>
              <a:t> to the economy, society</a:t>
            </a:r>
            <a:r>
              <a:rPr lang="en-GB" dirty="0" smtClean="0"/>
              <a:t>, </a:t>
            </a:r>
            <a:r>
              <a:rPr lang="en-GB" dirty="0"/>
              <a:t>culture, public </a:t>
            </a:r>
            <a:r>
              <a:rPr lang="en-GB" dirty="0" smtClean="0"/>
              <a:t>policy/services</a:t>
            </a:r>
            <a:r>
              <a:rPr lang="en-GB" dirty="0"/>
              <a:t>, health, the environment or quality of life, beyond </a:t>
            </a:r>
            <a:r>
              <a:rPr lang="en-GB" dirty="0" smtClean="0"/>
              <a:t>academia;</a:t>
            </a:r>
          </a:p>
          <a:p>
            <a:r>
              <a:rPr lang="en-GB" b="1" u="sng" dirty="0" smtClean="0"/>
              <a:t>Research environment</a:t>
            </a:r>
            <a:r>
              <a:rPr lang="en-GB" dirty="0" smtClean="0"/>
              <a:t>: institutional and unit level statements about how research strategy, policy and infrastructure support research staff</a:t>
            </a:r>
            <a:r>
              <a:rPr lang="en-GB" dirty="0"/>
              <a:t>, E &amp; </a:t>
            </a:r>
            <a:r>
              <a:rPr lang="en-GB" dirty="0" smtClean="0"/>
              <a:t>D, impact, interdisciplinary research, collaborations. Data </a:t>
            </a:r>
            <a:r>
              <a:rPr lang="en-GB" dirty="0"/>
              <a:t>(research income, PhD awarded) </a:t>
            </a:r>
          </a:p>
        </p:txBody>
      </p:sp>
      <p:sp>
        <p:nvSpPr>
          <p:cNvPr id="3" name="Title 2"/>
          <p:cNvSpPr>
            <a:spLocks noGrp="1"/>
          </p:cNvSpPr>
          <p:nvPr>
            <p:ph type="ctrTitle"/>
          </p:nvPr>
        </p:nvSpPr>
        <p:spPr>
          <a:xfrm>
            <a:off x="467544" y="764704"/>
            <a:ext cx="7632848" cy="576064"/>
          </a:xfrm>
        </p:spPr>
        <p:txBody>
          <a:bodyPr/>
          <a:lstStyle/>
          <a:p>
            <a:r>
              <a:rPr lang="en-GB" dirty="0" smtClean="0"/>
              <a:t>REF Submissions: 4 main components</a:t>
            </a:r>
            <a:endParaRPr lang="en-GB" dirty="0"/>
          </a:p>
        </p:txBody>
      </p:sp>
    </p:spTree>
    <p:extLst>
      <p:ext uri="{BB962C8B-B14F-4D97-AF65-F5344CB8AC3E}">
        <p14:creationId xmlns:p14="http://schemas.microsoft.com/office/powerpoint/2010/main" val="350509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00808"/>
            <a:ext cx="8640960" cy="4896544"/>
          </a:xfrm>
        </p:spPr>
        <p:txBody>
          <a:bodyPr/>
          <a:lstStyle/>
          <a:p>
            <a:r>
              <a:rPr lang="en-GB" sz="2100" dirty="0" smtClean="0"/>
              <a:t>To </a:t>
            </a:r>
            <a:r>
              <a:rPr lang="en-GB" sz="2100" dirty="0"/>
              <a:t>produce </a:t>
            </a:r>
            <a:r>
              <a:rPr lang="en-GB" sz="2100" b="1" dirty="0"/>
              <a:t>robust UK-wide indicators of research excellence </a:t>
            </a:r>
            <a:r>
              <a:rPr lang="en-GB" sz="2100" dirty="0" smtClean="0"/>
              <a:t>which </a:t>
            </a:r>
            <a:r>
              <a:rPr lang="en-GB" sz="2100" dirty="0"/>
              <a:t>can be used to </a:t>
            </a:r>
            <a:r>
              <a:rPr lang="en-GB" sz="2100" b="1" dirty="0"/>
              <a:t>benchmark quality </a:t>
            </a:r>
            <a:r>
              <a:rPr lang="en-GB" sz="2100" dirty="0"/>
              <a:t>against international standards </a:t>
            </a:r>
            <a:endParaRPr lang="en-GB" sz="2100" dirty="0" smtClean="0"/>
          </a:p>
          <a:p>
            <a:r>
              <a:rPr lang="en-GB" sz="2100" dirty="0" smtClean="0"/>
              <a:t>To </a:t>
            </a:r>
            <a:r>
              <a:rPr lang="en-GB" sz="2100" dirty="0"/>
              <a:t>provide a basis for </a:t>
            </a:r>
            <a:r>
              <a:rPr lang="en-GB" sz="2100" b="1" dirty="0"/>
              <a:t>distributing </a:t>
            </a:r>
            <a:r>
              <a:rPr lang="en-GB" sz="2100" b="1" dirty="0" smtClean="0"/>
              <a:t>Government QR research funding </a:t>
            </a:r>
            <a:r>
              <a:rPr lang="en-GB" sz="2100" dirty="0" smtClean="0"/>
              <a:t>(as part of the dual support for research) </a:t>
            </a:r>
            <a:r>
              <a:rPr lang="en-GB" sz="2100" dirty="0"/>
              <a:t>and to fund excellent research in all its forms </a:t>
            </a:r>
            <a:r>
              <a:rPr lang="en-GB" sz="2100" dirty="0" smtClean="0"/>
              <a:t>where ever it is found</a:t>
            </a:r>
          </a:p>
          <a:p>
            <a:r>
              <a:rPr lang="en-GB" sz="2100" dirty="0" smtClean="0"/>
              <a:t>To show </a:t>
            </a:r>
            <a:r>
              <a:rPr lang="en-GB" sz="2100" b="1" dirty="0" smtClean="0"/>
              <a:t>accountability</a:t>
            </a:r>
            <a:r>
              <a:rPr lang="en-GB" sz="2100" dirty="0" smtClean="0"/>
              <a:t> of the public funds invested in research</a:t>
            </a:r>
            <a:endParaRPr lang="en-GB" sz="2100" dirty="0"/>
          </a:p>
          <a:p>
            <a:r>
              <a:rPr lang="en-GB" sz="2100" dirty="0"/>
              <a:t>To provide a </a:t>
            </a:r>
            <a:r>
              <a:rPr lang="en-GB" sz="2100" b="1" dirty="0"/>
              <a:t>stable framework </a:t>
            </a:r>
            <a:r>
              <a:rPr lang="en-GB" sz="2100" dirty="0"/>
              <a:t>for continuing support of a world-leading research base within </a:t>
            </a:r>
            <a:r>
              <a:rPr lang="en-GB" sz="2100" dirty="0" smtClean="0"/>
              <a:t>HE</a:t>
            </a:r>
          </a:p>
          <a:p>
            <a:r>
              <a:rPr lang="en-GB" sz="2100" dirty="0" smtClean="0"/>
              <a:t>As a </a:t>
            </a:r>
            <a:r>
              <a:rPr lang="en-GB" sz="2100" b="1" dirty="0" smtClean="0"/>
              <a:t>rich evidence base </a:t>
            </a:r>
            <a:r>
              <a:rPr lang="en-GB" sz="2100" dirty="0" smtClean="0"/>
              <a:t>to strategically inform national priorities</a:t>
            </a:r>
          </a:p>
          <a:p>
            <a:r>
              <a:rPr lang="en-GB" sz="2100" dirty="0" smtClean="0"/>
              <a:t>To continue to </a:t>
            </a:r>
            <a:r>
              <a:rPr lang="en-GB" sz="2100" b="1" dirty="0" smtClean="0"/>
              <a:t>reduce </a:t>
            </a:r>
            <a:r>
              <a:rPr lang="en-GB" sz="2100" b="1" dirty="0"/>
              <a:t>the administrative burden </a:t>
            </a:r>
            <a:r>
              <a:rPr lang="en-GB" sz="2100" dirty="0"/>
              <a:t>on institutions </a:t>
            </a:r>
            <a:endParaRPr lang="en-GB" sz="2100" dirty="0" smtClean="0"/>
          </a:p>
          <a:p>
            <a:r>
              <a:rPr lang="en-GB" sz="2100" dirty="0" smtClean="0"/>
              <a:t>To </a:t>
            </a:r>
            <a:r>
              <a:rPr lang="en-GB" sz="2100" dirty="0"/>
              <a:t>avoid creating </a:t>
            </a:r>
            <a:r>
              <a:rPr lang="en-GB" sz="2100" dirty="0" smtClean="0"/>
              <a:t>undesirable </a:t>
            </a:r>
            <a:r>
              <a:rPr lang="en-GB" sz="2100" dirty="0"/>
              <a:t>behavioural </a:t>
            </a:r>
            <a:r>
              <a:rPr lang="en-GB" sz="2100" dirty="0" smtClean="0"/>
              <a:t>incentives and </a:t>
            </a:r>
            <a:r>
              <a:rPr lang="en-GB" sz="2100" b="1" dirty="0" smtClean="0"/>
              <a:t>reduce ‘game-playing</a:t>
            </a:r>
            <a:r>
              <a:rPr lang="en-GB" sz="2100" dirty="0" smtClean="0"/>
              <a:t>’</a:t>
            </a:r>
            <a:endParaRPr lang="en-GB" sz="2100" dirty="0"/>
          </a:p>
          <a:p>
            <a:r>
              <a:rPr lang="en-GB" sz="2100" dirty="0"/>
              <a:t>To promote </a:t>
            </a:r>
            <a:r>
              <a:rPr lang="en-GB" sz="2100" b="1" dirty="0"/>
              <a:t>equality and diversity</a:t>
            </a:r>
          </a:p>
          <a:p>
            <a:pPr marL="0" indent="0">
              <a:buNone/>
            </a:pPr>
            <a:endParaRPr lang="en-US" dirty="0"/>
          </a:p>
          <a:p>
            <a:pPr marL="0" indent="0">
              <a:buNone/>
            </a:pPr>
            <a:endParaRPr lang="en-US" dirty="0"/>
          </a:p>
        </p:txBody>
      </p:sp>
      <p:sp>
        <p:nvSpPr>
          <p:cNvPr id="3" name="Title 2"/>
          <p:cNvSpPr>
            <a:spLocks noGrp="1"/>
          </p:cNvSpPr>
          <p:nvPr>
            <p:ph type="ctrTitle"/>
          </p:nvPr>
        </p:nvSpPr>
        <p:spPr>
          <a:xfrm>
            <a:off x="539552" y="764704"/>
            <a:ext cx="6696744" cy="792088"/>
          </a:xfrm>
        </p:spPr>
        <p:txBody>
          <a:bodyPr/>
          <a:lstStyle/>
          <a:p>
            <a:r>
              <a:rPr lang="en-US" dirty="0"/>
              <a:t>The </a:t>
            </a:r>
            <a:r>
              <a:rPr lang="en-US" dirty="0" smtClean="0"/>
              <a:t>key aims </a:t>
            </a:r>
            <a:r>
              <a:rPr lang="en-US" dirty="0"/>
              <a:t>of the </a:t>
            </a:r>
            <a:r>
              <a:rPr lang="en-US" dirty="0" smtClean="0"/>
              <a:t>REF for the UK</a:t>
            </a:r>
            <a:endParaRPr lang="en-US" dirty="0"/>
          </a:p>
        </p:txBody>
      </p:sp>
    </p:spTree>
    <p:extLst>
      <p:ext uri="{BB962C8B-B14F-4D97-AF65-F5344CB8AC3E}">
        <p14:creationId xmlns:p14="http://schemas.microsoft.com/office/powerpoint/2010/main" val="878774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700808"/>
            <a:ext cx="8568952" cy="4608512"/>
          </a:xfrm>
        </p:spPr>
        <p:txBody>
          <a:bodyPr/>
          <a:lstStyle/>
          <a:p>
            <a:pPr marL="0" indent="0">
              <a:buNone/>
            </a:pPr>
            <a:r>
              <a:rPr lang="en-GB" dirty="0"/>
              <a:t>Research is central to all we do as a university and the REF is an important way in which our work is recognised and rewarded.</a:t>
            </a:r>
          </a:p>
          <a:p>
            <a:pPr marL="0" indent="0">
              <a:buNone/>
            </a:pPr>
            <a:endParaRPr lang="en-US" sz="1050" dirty="0">
              <a:solidFill>
                <a:schemeClr val="bg1">
                  <a:lumMod val="50000"/>
                </a:schemeClr>
              </a:solidFill>
            </a:endParaRPr>
          </a:p>
          <a:p>
            <a:r>
              <a:rPr lang="en-GB" sz="2100" b="1" dirty="0" smtClean="0">
                <a:solidFill>
                  <a:srgbClr val="D52B1E"/>
                </a:solidFill>
              </a:rPr>
              <a:t>FUNDING</a:t>
            </a:r>
            <a:r>
              <a:rPr lang="en-GB" sz="2100" dirty="0" smtClean="0"/>
              <a:t>: Results </a:t>
            </a:r>
            <a:r>
              <a:rPr lang="en-GB" sz="2100" dirty="0"/>
              <a:t>from the REF </a:t>
            </a:r>
            <a:r>
              <a:rPr lang="en-GB" sz="2100" dirty="0" smtClean="0"/>
              <a:t>are used to allocate Government QR (quality-related) research funding (distributed in a block grant to university’s) worth in total around </a:t>
            </a:r>
            <a:r>
              <a:rPr lang="en-GB" sz="2100" dirty="0"/>
              <a:t>£1.6 billion of public funding </a:t>
            </a:r>
            <a:r>
              <a:rPr lang="en-GB" sz="2100" dirty="0" smtClean="0"/>
              <a:t>per year. </a:t>
            </a:r>
            <a:r>
              <a:rPr lang="en-GB" sz="2100" b="1" i="1" dirty="0" smtClean="0"/>
              <a:t>Lancaster’s QR funding is about £20m/year</a:t>
            </a:r>
            <a:endParaRPr lang="en-GB" sz="2100" b="1" i="1" dirty="0"/>
          </a:p>
          <a:p>
            <a:pPr marL="0" indent="0">
              <a:buNone/>
            </a:pPr>
            <a:endParaRPr lang="en-US" sz="2100" dirty="0">
              <a:solidFill>
                <a:schemeClr val="bg1">
                  <a:lumMod val="50000"/>
                </a:schemeClr>
              </a:solidFill>
            </a:endParaRPr>
          </a:p>
          <a:p>
            <a:r>
              <a:rPr lang="en-GB" sz="2100" b="1" dirty="0" smtClean="0">
                <a:solidFill>
                  <a:srgbClr val="D52B1E"/>
                </a:solidFill>
              </a:rPr>
              <a:t>REPUTATION</a:t>
            </a:r>
            <a:r>
              <a:rPr lang="en-GB" sz="2100" dirty="0" smtClean="0"/>
              <a:t>: It </a:t>
            </a:r>
            <a:r>
              <a:rPr lang="en-GB" sz="2100" dirty="0"/>
              <a:t>determines institutions’ rankings in league </a:t>
            </a:r>
            <a:r>
              <a:rPr lang="en-GB" sz="2100" dirty="0" smtClean="0"/>
              <a:t>tables  </a:t>
            </a:r>
            <a:r>
              <a:rPr lang="en-GB" sz="2100" dirty="0"/>
              <a:t>(</a:t>
            </a:r>
            <a:r>
              <a:rPr lang="en-US" sz="2100" dirty="0"/>
              <a:t>research strength and power</a:t>
            </a:r>
            <a:r>
              <a:rPr lang="en-US" sz="2100" dirty="0" smtClean="0"/>
              <a:t>). </a:t>
            </a:r>
            <a:r>
              <a:rPr lang="en-GB" sz="2100" dirty="0" smtClean="0"/>
              <a:t>It </a:t>
            </a:r>
            <a:r>
              <a:rPr lang="en-GB" sz="2100" dirty="0"/>
              <a:t>influences our competitive position and, thereby, affects our ability to continue to attract excellent </a:t>
            </a:r>
            <a:r>
              <a:rPr lang="en-GB" sz="2100" dirty="0" smtClean="0"/>
              <a:t>staff </a:t>
            </a:r>
            <a:r>
              <a:rPr lang="en-GB" sz="2100" dirty="0"/>
              <a:t>and </a:t>
            </a:r>
            <a:r>
              <a:rPr lang="en-GB" sz="2100" dirty="0" smtClean="0"/>
              <a:t>students</a:t>
            </a:r>
            <a:endParaRPr lang="en-GB" sz="1000" dirty="0"/>
          </a:p>
          <a:p>
            <a:pPr marL="0" indent="0">
              <a:buNone/>
            </a:pPr>
            <a:endParaRPr lang="en-GB" b="1" i="1" dirty="0" smtClean="0">
              <a:solidFill>
                <a:schemeClr val="bg1">
                  <a:lumMod val="50000"/>
                </a:schemeClr>
              </a:solidFill>
            </a:endParaRPr>
          </a:p>
          <a:p>
            <a:pPr marL="0" indent="0">
              <a:buNone/>
            </a:pPr>
            <a:r>
              <a:rPr lang="en-GB" b="1" i="1" dirty="0" smtClean="0">
                <a:solidFill>
                  <a:schemeClr val="bg1">
                    <a:lumMod val="50000"/>
                  </a:schemeClr>
                </a:solidFill>
              </a:rPr>
              <a:t>		</a:t>
            </a:r>
            <a:endParaRPr lang="en-GB" dirty="0">
              <a:solidFill>
                <a:schemeClr val="bg1">
                  <a:lumMod val="50000"/>
                </a:schemeClr>
              </a:solidFill>
            </a:endParaRPr>
          </a:p>
          <a:p>
            <a:pPr marL="0" indent="0">
              <a:buNone/>
            </a:pPr>
            <a:endParaRPr lang="en-US" dirty="0">
              <a:solidFill>
                <a:schemeClr val="bg1">
                  <a:lumMod val="50000"/>
                </a:schemeClr>
              </a:solidFill>
            </a:endParaRPr>
          </a:p>
        </p:txBody>
      </p:sp>
      <p:sp>
        <p:nvSpPr>
          <p:cNvPr id="3" name="Title 2"/>
          <p:cNvSpPr>
            <a:spLocks noGrp="1"/>
          </p:cNvSpPr>
          <p:nvPr>
            <p:ph type="ctrTitle"/>
          </p:nvPr>
        </p:nvSpPr>
        <p:spPr>
          <a:xfrm>
            <a:off x="539552" y="404664"/>
            <a:ext cx="7128792" cy="1152128"/>
          </a:xfrm>
        </p:spPr>
        <p:txBody>
          <a:bodyPr/>
          <a:lstStyle/>
          <a:p>
            <a:r>
              <a:rPr lang="en-US" dirty="0"/>
              <a:t>Why is </a:t>
            </a:r>
            <a:r>
              <a:rPr lang="en-US" dirty="0" smtClean="0"/>
              <a:t>the REF important for Lancaster University?</a:t>
            </a:r>
            <a:r>
              <a:rPr lang="en-US" dirty="0"/>
              <a:t/>
            </a:r>
            <a:br>
              <a:rPr lang="en-US" dirty="0"/>
            </a:br>
            <a:endParaRPr lang="en-US" dirty="0"/>
          </a:p>
        </p:txBody>
      </p:sp>
    </p:spTree>
    <p:extLst>
      <p:ext uri="{BB962C8B-B14F-4D97-AF65-F5344CB8AC3E}">
        <p14:creationId xmlns:p14="http://schemas.microsoft.com/office/powerpoint/2010/main" val="1818583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 </a:t>
            </a:r>
          </a:p>
        </p:txBody>
      </p:sp>
      <p:sp>
        <p:nvSpPr>
          <p:cNvPr id="2" name="Subtitle 1"/>
          <p:cNvSpPr>
            <a:spLocks noGrp="1"/>
          </p:cNvSpPr>
          <p:nvPr>
            <p:ph type="subTitle" idx="1"/>
          </p:nvPr>
        </p:nvSpPr>
        <p:spPr>
          <a:xfrm>
            <a:off x="403448" y="1628800"/>
            <a:ext cx="8633048" cy="5112568"/>
          </a:xfrm>
        </p:spPr>
        <p:txBody>
          <a:bodyPr/>
          <a:lstStyle/>
          <a:p>
            <a:r>
              <a:rPr lang="en-GB" dirty="0" smtClean="0"/>
              <a:t>REF guidance published 31 January ‘19 following consultation and criteria setting phase throughout ‘18.</a:t>
            </a:r>
          </a:p>
          <a:p>
            <a:r>
              <a:rPr lang="en-GB" u="sng" dirty="0" smtClean="0"/>
              <a:t>Key Guidance documents</a:t>
            </a:r>
            <a:r>
              <a:rPr lang="en-GB" dirty="0" smtClean="0"/>
              <a:t>:</a:t>
            </a:r>
          </a:p>
          <a:p>
            <a:pPr marL="342900" indent="-342900">
              <a:buFont typeface="Arial" panose="020B0604020202020204" pitchFamily="34" charset="0"/>
              <a:buChar char="•"/>
            </a:pPr>
            <a:r>
              <a:rPr lang="en-GB" dirty="0" smtClean="0"/>
              <a:t>Guidance on submissions</a:t>
            </a:r>
          </a:p>
          <a:p>
            <a:pPr marL="342900" indent="-342900">
              <a:buFont typeface="Arial" panose="020B0604020202020204" pitchFamily="34" charset="0"/>
              <a:buChar char="•"/>
            </a:pPr>
            <a:r>
              <a:rPr lang="en-GB" dirty="0" smtClean="0"/>
              <a:t>Panel criteria and working methods</a:t>
            </a:r>
          </a:p>
          <a:p>
            <a:pPr marL="342900" indent="-342900">
              <a:buFont typeface="Arial" panose="020B0604020202020204" pitchFamily="34" charset="0"/>
              <a:buChar char="•"/>
            </a:pPr>
            <a:r>
              <a:rPr lang="en-GB" dirty="0" smtClean="0"/>
              <a:t>Guidance on codes of practice</a:t>
            </a:r>
          </a:p>
          <a:p>
            <a:r>
              <a:rPr lang="en-GB" u="sng" dirty="0" smtClean="0"/>
              <a:t>Additional guidance:</a:t>
            </a:r>
          </a:p>
          <a:p>
            <a:pPr marL="342900" indent="-342900">
              <a:buFont typeface="Arial" panose="020B0604020202020204" pitchFamily="34" charset="0"/>
              <a:buChar char="•"/>
            </a:pPr>
            <a:r>
              <a:rPr lang="en-GB" dirty="0" smtClean="0"/>
              <a:t>List of independent research fellowships</a:t>
            </a:r>
          </a:p>
          <a:p>
            <a:pPr marL="342900" indent="-342900">
              <a:buFont typeface="Arial" panose="020B0604020202020204" pitchFamily="34" charset="0"/>
              <a:buChar char="•"/>
            </a:pPr>
            <a:r>
              <a:rPr lang="en-GB" dirty="0" smtClean="0"/>
              <a:t>Guidance for standardising quantitative indicators (impact)</a:t>
            </a:r>
          </a:p>
          <a:p>
            <a:pPr marL="342900" indent="-342900">
              <a:buFont typeface="Arial" panose="020B0604020202020204" pitchFamily="34" charset="0"/>
              <a:buChar char="•"/>
            </a:pPr>
            <a:r>
              <a:rPr lang="en-GB" dirty="0" smtClean="0"/>
              <a:t>Guidance for standardising </a:t>
            </a:r>
            <a:r>
              <a:rPr lang="en-GB" dirty="0"/>
              <a:t>quantitative indicators </a:t>
            </a:r>
            <a:r>
              <a:rPr lang="en-GB" dirty="0" smtClean="0"/>
              <a:t>(environment)</a:t>
            </a:r>
          </a:p>
          <a:p>
            <a:r>
              <a:rPr lang="en-GB" dirty="0" smtClean="0"/>
              <a:t>All available at </a:t>
            </a:r>
            <a:r>
              <a:rPr lang="en-GB" dirty="0" smtClean="0">
                <a:hlinkClick r:id="rId2"/>
              </a:rPr>
              <a:t>www.ref.ac.uk</a:t>
            </a:r>
            <a:endParaRPr lang="en-GB" dirty="0"/>
          </a:p>
        </p:txBody>
      </p:sp>
      <p:sp>
        <p:nvSpPr>
          <p:cNvPr id="4" name="Title 2"/>
          <p:cNvSpPr txBox="1">
            <a:spLocks/>
          </p:cNvSpPr>
          <p:nvPr/>
        </p:nvSpPr>
        <p:spPr>
          <a:xfrm>
            <a:off x="619944" y="629072"/>
            <a:ext cx="6696744" cy="1152128"/>
          </a:xfrm>
          <a:prstGeom prst="rect">
            <a:avLst/>
          </a:prstGeom>
        </p:spPr>
        <p:txBody>
          <a:bodyPr/>
          <a:lstStyle>
            <a:lvl1pPr algn="l" defTabSz="914400" rtl="0" eaLnBrk="1" latinLnBrk="0" hangingPunct="1">
              <a:lnSpc>
                <a:spcPts val="3500"/>
              </a:lnSpc>
              <a:spcBef>
                <a:spcPct val="0"/>
              </a:spcBef>
              <a:buNone/>
              <a:defRPr sz="3600" kern="1200">
                <a:solidFill>
                  <a:srgbClr val="D52B1E"/>
                </a:solidFill>
                <a:latin typeface="+mj-lt"/>
                <a:ea typeface="+mj-ea"/>
                <a:cs typeface="+mj-cs"/>
              </a:defRPr>
            </a:lvl1pPr>
          </a:lstStyle>
          <a:p>
            <a:r>
              <a:rPr lang="en-US" dirty="0"/>
              <a:t>REF2021 </a:t>
            </a:r>
            <a:r>
              <a:rPr lang="en-US" dirty="0" smtClean="0"/>
              <a:t>Guidance</a:t>
            </a:r>
            <a:endParaRPr lang="en-US" dirty="0"/>
          </a:p>
        </p:txBody>
      </p:sp>
    </p:spTree>
    <p:extLst>
      <p:ext uri="{BB962C8B-B14F-4D97-AF65-F5344CB8AC3E}">
        <p14:creationId xmlns:p14="http://schemas.microsoft.com/office/powerpoint/2010/main" val="2058893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03420"/>
            <a:ext cx="8496944" cy="4577908"/>
          </a:xfrm>
        </p:spPr>
        <p:txBody>
          <a:bodyPr/>
          <a:lstStyle/>
          <a:p>
            <a:pPr marL="0" indent="0">
              <a:buNone/>
            </a:pPr>
            <a:r>
              <a:rPr lang="en-GB" b="1" dirty="0" smtClean="0"/>
              <a:t>REF Steering Group </a:t>
            </a:r>
            <a:r>
              <a:rPr lang="en-GB" dirty="0" smtClean="0"/>
              <a:t>(established under delegated authority from the VC) oversees the university’s preparations</a:t>
            </a:r>
          </a:p>
          <a:p>
            <a:pPr marL="0" indent="0">
              <a:buNone/>
            </a:pPr>
            <a:r>
              <a:rPr lang="en-GB" b="1" dirty="0" smtClean="0"/>
              <a:t>Faculty </a:t>
            </a:r>
            <a:r>
              <a:rPr lang="en-GB" b="1" dirty="0"/>
              <a:t>REF Committees </a:t>
            </a:r>
            <a:r>
              <a:rPr lang="en-GB" dirty="0" smtClean="0"/>
              <a:t>- local </a:t>
            </a:r>
            <a:r>
              <a:rPr lang="en-GB" dirty="0"/>
              <a:t>delegation to </a:t>
            </a:r>
            <a:r>
              <a:rPr lang="en-GB" dirty="0" smtClean="0"/>
              <a:t>faculties to oversee and support </a:t>
            </a:r>
            <a:r>
              <a:rPr lang="en-GB" dirty="0"/>
              <a:t>this </a:t>
            </a:r>
            <a:r>
              <a:rPr lang="en-GB" dirty="0" smtClean="0"/>
              <a:t>process</a:t>
            </a:r>
          </a:p>
          <a:p>
            <a:pPr marL="0" indent="0">
              <a:buNone/>
            </a:pPr>
            <a:endParaRPr lang="en-GB" dirty="0" smtClean="0"/>
          </a:p>
          <a:p>
            <a:pPr marL="0" indent="0">
              <a:buNone/>
            </a:pPr>
            <a:r>
              <a:rPr lang="en-GB" dirty="0" smtClean="0"/>
              <a:t>REF preparations underpinned by:</a:t>
            </a:r>
            <a:endParaRPr lang="en-GB" dirty="0"/>
          </a:p>
          <a:p>
            <a:r>
              <a:rPr lang="en-GB" dirty="0" smtClean="0"/>
              <a:t>Research </a:t>
            </a:r>
            <a:r>
              <a:rPr lang="en-GB" dirty="0"/>
              <a:t>enhancement </a:t>
            </a:r>
            <a:r>
              <a:rPr lang="en-GB" dirty="0" smtClean="0"/>
              <a:t>process (established in 2016)</a:t>
            </a:r>
            <a:endParaRPr lang="en-GB" dirty="0"/>
          </a:p>
          <a:p>
            <a:r>
              <a:rPr lang="en-GB" dirty="0" smtClean="0"/>
              <a:t>Mentoring </a:t>
            </a:r>
            <a:r>
              <a:rPr lang="en-GB" dirty="0"/>
              <a:t>and developmental support for </a:t>
            </a:r>
            <a:r>
              <a:rPr lang="en-GB" dirty="0" smtClean="0"/>
              <a:t>staff based </a:t>
            </a:r>
            <a:r>
              <a:rPr lang="en-GB" dirty="0"/>
              <a:t>on emergent outcomes of the </a:t>
            </a:r>
            <a:r>
              <a:rPr lang="en-GB" dirty="0" smtClean="0"/>
              <a:t>enhancement process, constructive </a:t>
            </a:r>
            <a:r>
              <a:rPr lang="en-GB" dirty="0"/>
              <a:t>feedback </a:t>
            </a:r>
            <a:r>
              <a:rPr lang="en-GB" dirty="0" smtClean="0"/>
              <a:t>provided </a:t>
            </a:r>
            <a:r>
              <a:rPr lang="en-GB" dirty="0"/>
              <a:t>to individual staff in a developmental and supportive </a:t>
            </a:r>
            <a:r>
              <a:rPr lang="en-GB" dirty="0" smtClean="0"/>
              <a:t>manner</a:t>
            </a:r>
          </a:p>
          <a:p>
            <a:pPr marL="0" indent="0">
              <a:buNone/>
            </a:pPr>
            <a:endParaRPr lang="en-GB" sz="500" dirty="0"/>
          </a:p>
          <a:p>
            <a:endParaRPr lang="en-GB" sz="2100" dirty="0"/>
          </a:p>
          <a:p>
            <a:endParaRPr lang="en-GB" sz="2000" dirty="0"/>
          </a:p>
          <a:p>
            <a:endParaRPr lang="en-GB" sz="2000" dirty="0"/>
          </a:p>
          <a:p>
            <a:endParaRPr lang="en-GB" sz="2000" dirty="0"/>
          </a:p>
          <a:p>
            <a:endParaRPr lang="en-GB" sz="2000" dirty="0"/>
          </a:p>
          <a:p>
            <a:pPr marL="0" indent="0">
              <a:buNone/>
            </a:pPr>
            <a:r>
              <a:rPr lang="en-GB" dirty="0"/>
              <a:t> </a:t>
            </a:r>
          </a:p>
          <a:p>
            <a:endParaRPr lang="en-GB" dirty="0"/>
          </a:p>
          <a:p>
            <a:endParaRPr lang="en-GB" dirty="0"/>
          </a:p>
        </p:txBody>
      </p:sp>
      <p:sp>
        <p:nvSpPr>
          <p:cNvPr id="3" name="Title 2"/>
          <p:cNvSpPr>
            <a:spLocks noGrp="1"/>
          </p:cNvSpPr>
          <p:nvPr>
            <p:ph type="ctrTitle"/>
          </p:nvPr>
        </p:nvSpPr>
        <p:spPr/>
        <p:txBody>
          <a:bodyPr/>
          <a:lstStyle/>
          <a:p>
            <a:r>
              <a:rPr lang="en-GB" dirty="0"/>
              <a:t>Promoting a culture of support during REF preparations</a:t>
            </a:r>
          </a:p>
        </p:txBody>
      </p:sp>
    </p:spTree>
    <p:extLst>
      <p:ext uri="{BB962C8B-B14F-4D97-AF65-F5344CB8AC3E}">
        <p14:creationId xmlns:p14="http://schemas.microsoft.com/office/powerpoint/2010/main" val="96610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403448" y="1700808"/>
            <a:ext cx="8489032" cy="5040560"/>
          </a:xfrm>
        </p:spPr>
        <p:txBody>
          <a:bodyPr/>
          <a:lstStyle/>
          <a:p>
            <a:pPr marL="0" indent="0">
              <a:buNone/>
            </a:pPr>
            <a:r>
              <a:rPr lang="en-GB" dirty="0" smtClean="0"/>
              <a:t>Lancaster’s REF 2021 code of practice developed:</a:t>
            </a:r>
          </a:p>
          <a:p>
            <a:r>
              <a:rPr lang="en-GB" dirty="0" smtClean="0"/>
              <a:t>According to REF template and guidance </a:t>
            </a:r>
            <a:r>
              <a:rPr lang="en-GB" dirty="0" smtClean="0"/>
              <a:t>documents</a:t>
            </a:r>
          </a:p>
          <a:p>
            <a:r>
              <a:rPr lang="en-GB" dirty="0" smtClean="0"/>
              <a:t>Consultation: feedback/questions to </a:t>
            </a:r>
            <a:r>
              <a:rPr lang="en-GB" dirty="0" smtClean="0">
                <a:hlinkClick r:id="rId2"/>
              </a:rPr>
              <a:t>REFCOP@Lancaster.ac.uk</a:t>
            </a:r>
            <a:r>
              <a:rPr lang="en-GB" dirty="0" smtClean="0"/>
              <a:t> </a:t>
            </a:r>
            <a:endParaRPr lang="en-GB" dirty="0" smtClean="0"/>
          </a:p>
          <a:p>
            <a:r>
              <a:rPr lang="en-GB" dirty="0" smtClean="0"/>
              <a:t>To follow the principles of transparency, consistency, accountability and inclusivity</a:t>
            </a:r>
          </a:p>
          <a:p>
            <a:r>
              <a:rPr lang="en-GB" dirty="0" smtClean="0"/>
              <a:t>To set out the decision making process of determining research independence and the selection of outputs to represent the unit submission</a:t>
            </a:r>
          </a:p>
          <a:p>
            <a:r>
              <a:rPr lang="en-GB" dirty="0" smtClean="0"/>
              <a:t>Voluntary declaration of individual circumstances</a:t>
            </a:r>
          </a:p>
          <a:p>
            <a:r>
              <a:rPr lang="en-GB" dirty="0" smtClean="0"/>
              <a:t>In a consultative process</a:t>
            </a:r>
          </a:p>
          <a:p>
            <a:pPr marL="0" indent="0">
              <a:buNone/>
            </a:pPr>
            <a:r>
              <a:rPr lang="en-GB" b="1" dirty="0" smtClean="0"/>
              <a:t>Final approved Code submission deadline is noon 7 June 2019</a:t>
            </a:r>
          </a:p>
          <a:p>
            <a:pPr marL="0" indent="0">
              <a:buNone/>
            </a:pPr>
            <a:r>
              <a:rPr lang="en-GB" dirty="0" smtClean="0"/>
              <a:t>Codes will be reviewed by EDAP and published by end of 2019</a:t>
            </a:r>
            <a:endParaRPr lang="en-GB" dirty="0"/>
          </a:p>
        </p:txBody>
      </p:sp>
      <p:sp>
        <p:nvSpPr>
          <p:cNvPr id="3" name="Title 2"/>
          <p:cNvSpPr>
            <a:spLocks noGrp="1"/>
          </p:cNvSpPr>
          <p:nvPr>
            <p:ph type="ctrTitle"/>
          </p:nvPr>
        </p:nvSpPr>
        <p:spPr/>
        <p:txBody>
          <a:bodyPr/>
          <a:lstStyle/>
          <a:p>
            <a:r>
              <a:rPr lang="en-GB" dirty="0" smtClean="0">
                <a:solidFill>
                  <a:srgbClr val="D52B1E"/>
                </a:solidFill>
              </a:rPr>
              <a:t>Developing a REF Code of Practice</a:t>
            </a:r>
            <a:endParaRPr lang="en-GB" dirty="0">
              <a:solidFill>
                <a:srgbClr val="D52B1E"/>
              </a:solidFill>
            </a:endParaRPr>
          </a:p>
        </p:txBody>
      </p:sp>
    </p:spTree>
    <p:extLst>
      <p:ext uri="{BB962C8B-B14F-4D97-AF65-F5344CB8AC3E}">
        <p14:creationId xmlns:p14="http://schemas.microsoft.com/office/powerpoint/2010/main" val="3084514548"/>
      </p:ext>
    </p:extLst>
  </p:cSld>
  <p:clrMapOvr>
    <a:masterClrMapping/>
  </p:clrMapOvr>
</p:sld>
</file>

<file path=ppt/theme/theme1.xml><?xml version="1.0" encoding="utf-8"?>
<a:theme xmlns:a="http://schemas.openxmlformats.org/drawingml/2006/main" name="Office Theme">
  <a:themeElements>
    <a:clrScheme name="Custom 1">
      <a:dk1>
        <a:srgbClr val="8C0E1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 2: Text Only">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2079</Words>
  <Application>Microsoft Office PowerPoint</Application>
  <PresentationFormat>On-screen Show (4:3)</PresentationFormat>
  <Paragraphs>216</Paragraphs>
  <Slides>22</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Calibri</vt:lpstr>
      <vt:lpstr>Office Theme</vt:lpstr>
      <vt:lpstr>Slide 2: Text Only</vt:lpstr>
      <vt:lpstr>Research Excellence Framework 2021:  Open staff briefing</vt:lpstr>
      <vt:lpstr>REF 2021 – Staff briefing and consultation</vt:lpstr>
      <vt:lpstr>What is the Research Excellence Framework (REF)</vt:lpstr>
      <vt:lpstr>REF Submissions: 4 main components</vt:lpstr>
      <vt:lpstr>The key aims of the REF for the UK</vt:lpstr>
      <vt:lpstr>Why is the REF important for Lancaster University? </vt:lpstr>
      <vt:lpstr> </vt:lpstr>
      <vt:lpstr>Promoting a culture of support during REF preparations</vt:lpstr>
      <vt:lpstr>Developing a REF Code of Practice</vt:lpstr>
      <vt:lpstr>Staff eligibility </vt:lpstr>
      <vt:lpstr>Significant responsibility for  research - Category A submitted staff</vt:lpstr>
      <vt:lpstr>Independent researchers criteria (for staff on ‘research only’ contracts)</vt:lpstr>
      <vt:lpstr>Independent research criteria</vt:lpstr>
      <vt:lpstr>Outputs</vt:lpstr>
      <vt:lpstr>Open access</vt:lpstr>
      <vt:lpstr>Individual Staff Circumstances</vt:lpstr>
      <vt:lpstr>Staff Circumstances</vt:lpstr>
      <vt:lpstr>Individual staff circumstances</vt:lpstr>
      <vt:lpstr>Output selection  </vt:lpstr>
      <vt:lpstr>REF preparations and process</vt:lpstr>
      <vt:lpstr>Timetable</vt:lpstr>
      <vt:lpstr>…and finally – thank you for listening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wendy.gallagher</dc:creator>
  <cp:lastModifiedBy>Fox, Yvonne</cp:lastModifiedBy>
  <cp:revision>287</cp:revision>
  <cp:lastPrinted>2018-07-25T13:15:21Z</cp:lastPrinted>
  <dcterms:created xsi:type="dcterms:W3CDTF">2011-10-31T13:04:17Z</dcterms:created>
  <dcterms:modified xsi:type="dcterms:W3CDTF">2019-03-11T13:54:09Z</dcterms:modified>
</cp:coreProperties>
</file>